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8" r:id="rId1"/>
  </p:sldMasterIdLst>
  <p:notesMasterIdLst>
    <p:notesMasterId r:id="rId5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Lst>
  <p:sldSz cx="9144000" cy="5143500" type="screen16x9"/>
  <p:notesSz cx="6858000" cy="9144000"/>
  <p:embeddedFontLst>
    <p:embeddedFont>
      <p:font typeface="Work Sans" panose="020B0604020202020204" charset="0"/>
      <p:regular r:id="rId60"/>
      <p:bold r:id="rId61"/>
      <p:italic r:id="rId62"/>
      <p:boldItalic r:id="rId63"/>
    </p:embeddedFont>
    <p:embeddedFont>
      <p:font typeface="Work Sans Regular" panose="020B0604020202020204" charset="0"/>
      <p:regular r:id="rId64"/>
      <p:bold r:id="rId65"/>
      <p:italic r:id="rId66"/>
      <p:boldItalic r:id="rId6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9" d="100"/>
          <a:sy n="59" d="100"/>
        </p:scale>
        <p:origin x="947" y="35"/>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font" Target="fonts/font4.fntdata"/><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font" Target="fonts/font7.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1.fntdata"/><Relationship Id="rId65"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5.fntdata"/><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67" Type="http://schemas.openxmlformats.org/officeDocument/2006/relationships/font" Target="fonts/font8.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3.fntdata"/><Relationship Id="rId7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Google Shape;55;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 name="Google Shape;56;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a:solidFill>
                  <a:schemeClr val="dk1"/>
                </a:solidFill>
              </a:rPr>
              <a:t>Slide 1-4</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a:solidFill>
                  <a:schemeClr val="dk1"/>
                </a:solidFill>
              </a:rPr>
              <a:t>Welcome to our project video! I am Yixiang and these are my teammates. Today, we will be sharing with you our project on the TMDB movie dataset. Based on the existing dataset we have gathered, our problem statement is predicting whether a movie will be nominated for the Oscars Best Picture Award. First, we will talk about how we extracted and cleaned the data.</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b="1">
                <a:solidFill>
                  <a:schemeClr val="dk1"/>
                </a:solidFill>
              </a:rPr>
              <a:t>[Slide 6]</a:t>
            </a:r>
            <a:endParaRPr b="1">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a:solidFill>
                  <a:schemeClr val="dk1"/>
                </a:solidFill>
              </a:rPr>
              <a:t>We first collected the data through the movie database website by using the API provided by TMDB, giving us 10000 movies with information such as genre, revenue and more.</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b="1">
                <a:solidFill>
                  <a:schemeClr val="dk1"/>
                </a:solidFill>
              </a:rPr>
              <a:t>[Slide 9 + 11]</a:t>
            </a:r>
            <a:endParaRPr b="1">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a:solidFill>
                  <a:schemeClr val="dk1"/>
                </a:solidFill>
              </a:rPr>
              <a:t>We then retrieved the list of oscar best pictures nominations by scraping content from Wikipedia and merged the 2 datasets together by matching the names of the films, with 1 for nominated and 0 for not nominated.</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b="1">
                <a:solidFill>
                  <a:schemeClr val="dk1"/>
                </a:solidFill>
              </a:rPr>
              <a:t>[Slide 13]</a:t>
            </a:r>
            <a:endParaRPr b="1">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a:solidFill>
                  <a:schemeClr val="dk1"/>
                </a:solidFill>
              </a:rPr>
              <a:t>We then removed rows with NaN or empty fields for better accuracy in our model.</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b="1">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b="1">
                <a:solidFill>
                  <a:schemeClr val="dk1"/>
                </a:solidFill>
              </a:rPr>
              <a:t>[Slide 14]</a:t>
            </a:r>
            <a:endParaRPr b="1">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a:solidFill>
                  <a:schemeClr val="dk1"/>
                </a:solidFill>
              </a:rPr>
              <a:t>We also remove irrelevant predictor variables such as poster path urls.</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b="1">
                <a:solidFill>
                  <a:schemeClr val="dk1"/>
                </a:solidFill>
              </a:rPr>
              <a:t>[Slide 15]</a:t>
            </a:r>
            <a:endParaRPr b="1">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a:solidFill>
                  <a:schemeClr val="dk1"/>
                </a:solidFill>
              </a:rPr>
              <a:t>This is the result of before and after replacing the NaN values with 0s.</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b="1">
                <a:solidFill>
                  <a:schemeClr val="dk1"/>
                </a:solidFill>
              </a:rPr>
              <a:t>[Slide 16]</a:t>
            </a:r>
            <a:endParaRPr b="1">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a:solidFill>
                  <a:schemeClr val="dk1"/>
                </a:solidFill>
              </a:rPr>
              <a:t>This is the result before and after removing the rows with 0s.</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b="1">
                <a:solidFill>
                  <a:schemeClr val="dk1"/>
                </a:solidFill>
              </a:rPr>
              <a:t>[Slide 17]</a:t>
            </a:r>
            <a:endParaRPr b="1">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a:solidFill>
                  <a:schemeClr val="dk1"/>
                </a:solidFill>
              </a:rPr>
              <a:t>After removing the rows, we then reclassify the data types of each column to their correct type as shown in this slide. </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a:solidFill>
                  <a:schemeClr val="dk1"/>
                </a:solidFill>
              </a:rPr>
              <a:t>[Slide 18 to 21]</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a:solidFill>
                  <a:schemeClr val="dk1"/>
                </a:solidFill>
              </a:rPr>
              <a:t>Most data in JSON format could be converted to a DataFrame. Columns with multiple values in a list, such as genres, are instead stored as a string and had to be converted to a hash-able data structure in order for pandas to process them. Furthermore, we will also apply one-hot encoding as it ensures that all categorical data have equal weightage, thereby reducing bias introduced by encoding of different values for each category. This is applied for genres, production companies, and production countries.</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b="1">
                <a:solidFill>
                  <a:schemeClr val="dk1"/>
                </a:solidFill>
              </a:rPr>
              <a:t>[Slide 22]</a:t>
            </a:r>
            <a:endParaRPr b="1">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a:solidFill>
                  <a:schemeClr val="dk1"/>
                </a:solidFill>
              </a:rPr>
              <a:t>Finally, we add a new column called profit which is the difference between revenue and budget as we are interested to see how profits affect the probability of nomination for an oscars award.</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a:solidFill>
                  <a:schemeClr val="dk1"/>
                </a:solidFill>
              </a:rPr>
              <a:t>[</a:t>
            </a:r>
            <a:r>
              <a:rPr lang="en" b="1">
                <a:solidFill>
                  <a:schemeClr val="dk1"/>
                </a:solidFill>
              </a:rPr>
              <a:t>Slide 23]</a:t>
            </a:r>
            <a:endParaRPr b="1">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a:solidFill>
                  <a:schemeClr val="dk1"/>
                </a:solidFill>
              </a:rPr>
              <a:t>We then filter out unreleased movies from our dataset, ending up with 4225 rows and 144 columns in our dataframe.</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b="1">
                <a:solidFill>
                  <a:schemeClr val="dk1"/>
                </a:solidFill>
              </a:rPr>
              <a:t>YX</a:t>
            </a:r>
            <a:endParaRPr b="1">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a:solidFill>
                  <a:schemeClr val="dk1"/>
                </a:solidFill>
              </a:rPr>
              <a:t>Now, lets go through data exploration and visualization. Here is a brief overview of our univariate analysis using a boxplot, histogram and violin plot for all of our numerical variables and count plots for our categorical variables. Now we perform bivariate analysis of variables against oscars. Surprisingly, budget, revenue and profit had very little correlation between whether a movie would win an oscars or not. Movies with loner run times  and higher vote averages were more likely to be nominated for Best Pictures, while vote count was a negligible factor in affecting the chances of a promotion. As for language, Movies in english were the most likely to be nominated. There was also a noticeable increase in oscar nominations as the release month of the movie increases, peaking at december. For genres, Drama movies has the highest correlation with being nominated while Action movies has the lowest, correlation, being negative.</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b="1">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b="1">
                <a:solidFill>
                  <a:schemeClr val="dk1"/>
                </a:solidFill>
              </a:rPr>
              <a:t>[Slide 42]</a:t>
            </a:r>
            <a:endParaRPr b="1">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a:solidFill>
                  <a:schemeClr val="dk1"/>
                </a:solidFill>
              </a:rPr>
              <a:t>As our problem is centered around the likelihood of a movie to be nominated for oscars best pictures awards, our problem is, by nature, a classification-type problem (with 1 representing nominated, and 0 representing not nominated). </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b="1">
                <a:solidFill>
                  <a:schemeClr val="dk1"/>
                </a:solidFill>
              </a:rPr>
              <a:t>Slide 41</a:t>
            </a:r>
            <a:endParaRPr b="1">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a:solidFill>
                  <a:schemeClr val="dk1"/>
                </a:solidFill>
              </a:rPr>
              <a:t>For the purpose of our problem, we will be employing supervised learning by splitting our released DataFrame by a 70-to-30% ratio for training the prediction model and subsequently testing the model’s accuracy.</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a:solidFill>
                  <a:schemeClr val="dk1"/>
                </a:solidFill>
              </a:rPr>
              <a:t>In order to understand the best, for the purpose of comparison, our team will be making comparisons across the typical classification models such as Sklearn’s ClassificationTree and Random Forest. These classification algorithms provide us with the ability to build multivariable models and perform effective predictions building out of the box.</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b="1">
                <a:solidFill>
                  <a:schemeClr val="dk1"/>
                </a:solidFill>
              </a:rPr>
              <a:t>Slide 42</a:t>
            </a:r>
            <a:endParaRPr b="1">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a:solidFill>
                  <a:schemeClr val="dk1"/>
                </a:solidFill>
              </a:rPr>
              <a:t>Plotting a confusion matrix with the True Positive, True negative, False positive, False Negative rates will give us a gauge of the accuracy of our data. More importantly, we should focus on the false positive rates as these are movies that are wrongly predicted to have got an oscar nomination. </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b="1">
                <a:solidFill>
                  <a:schemeClr val="dk1"/>
                </a:solidFill>
              </a:rPr>
              <a:t>Slide 43</a:t>
            </a:r>
            <a:endParaRPr b="1">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a:solidFill>
                  <a:schemeClr val="dk1"/>
                </a:solidFill>
              </a:rPr>
              <a:t>We then Individually tested the decision tree classifier on three randomly picked samples from the dataset and the probability of each prediction. </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b="1">
                <a:solidFill>
                  <a:schemeClr val="dk1"/>
                </a:solidFill>
              </a:rPr>
              <a:t>Random</a:t>
            </a:r>
            <a:r>
              <a:rPr lang="en">
                <a:solidFill>
                  <a:schemeClr val="dk1"/>
                </a:solidFill>
              </a:rPr>
              <a:t> </a:t>
            </a:r>
            <a:r>
              <a:rPr lang="en" b="1">
                <a:solidFill>
                  <a:schemeClr val="dk1"/>
                </a:solidFill>
              </a:rPr>
              <a:t>Forest</a:t>
            </a:r>
            <a:endParaRPr b="1">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a:solidFill>
                  <a:schemeClr val="dk1"/>
                </a:solidFill>
              </a:rPr>
              <a:t>However, our results are rather unsatisfactory. Hence, to improve accuracy of our classification tree, especially with regards to our False Negative Rate, we will utilise random forest algorithms. Random Forest is simply a bunch of decision trees bundled together. Random foresting incorporates bagging, which samples a certain amount of data from the entire data set, trains a decision tree based on the samples taken, then replaces the sampled data taken from the dataset. The process is then repeated again many times to produce many different classification trees. Afterwards, it takes the majority vote which is the most common category used to split the tree at each depth level. It also has another parameter that controls how many predictors to try when finding the best split along with bagging, by taking a subset of predictors along with a subset of data. This reduces correlation between trees in the data and reduces the impact of high correlations between predictor variables. In this case, we decide on 100 as the number of classification trees created randomly with a depth of 4. We increased the number to 1000 and got a much better result. However, afterwards we realised that the best way of finding the correct parameters would be to use hyperparameter tuning to return the best estimator and depth. Comparing with with our other decision trees, this gave us a model with the highest false positive rate. </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a:solidFill>
                  <a:schemeClr val="dk1"/>
                </a:solidFill>
              </a:rPr>
              <a:t>This is a small portion of the massive random forest that we have printed out after hypertune parameter.</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br>
              <a:rPr lang="en">
                <a:solidFill>
                  <a:schemeClr val="dk1"/>
                </a:solidFill>
              </a:rPr>
            </a:br>
            <a:r>
              <a:rPr lang="en">
                <a:solidFill>
                  <a:schemeClr val="dk1"/>
                </a:solidFill>
              </a:rPr>
              <a:t>Insights:</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a:solidFill>
                  <a:schemeClr val="dk1"/>
                </a:solidFill>
              </a:rPr>
              <a:t>Now, we will talk about the insights we have gathered from this project. The most important factors that affect whether a movie will be nominated are </a:t>
            </a:r>
            <a:r>
              <a:rPr lang="en" b="1">
                <a:solidFill>
                  <a:schemeClr val="dk1"/>
                </a:solidFill>
              </a:rPr>
              <a:t>genre, production countries, vote average, year and runtime</a:t>
            </a:r>
            <a:r>
              <a:rPr lang="en">
                <a:solidFill>
                  <a:schemeClr val="dk1"/>
                </a:solidFill>
              </a:rPr>
              <a:t>.</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a:solidFill>
                  <a:schemeClr val="dk1"/>
                </a:solidFill>
              </a:rPr>
              <a:t> From our data exploratory, it can be concluded that dramas are the most popular genre for the best pictures award. This may be because dramas have more potential for a better storyline as compared to other genres such as horror and action since these films would focus more on the “scary” and “action” effects and not as much on the development of plot. </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a:solidFill>
                  <a:schemeClr val="dk1"/>
                </a:solidFill>
              </a:rPr>
              <a:t>The best pictures award is awarded to films as the most prestigious award which means that it has to have a rich plot and drama would be the genre that best fits into this criteria. </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a:solidFill>
                  <a:schemeClr val="dk1"/>
                </a:solidFill>
              </a:rPr>
              <a:t>Next, most of the movies in the dataset are produced by the US which may cause a bias in the prediction of how production countries affect the chances of a movie being nominated for this award. </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a:solidFill>
                  <a:schemeClr val="dk1"/>
                </a:solidFill>
              </a:rPr>
              <a:t>The prediction of vote average may not be accurate as the difference in demographics of oscar nominators and users who vote on TMDB may cause an inaccuracy in the prediction. Also, vote average depends on the total number of people that have voted for the movie. For example, if a movie only has 1 5 star rating, its vote average would be 5 which is not accurate as the sample size is too small. We attempted to retrieve the demographic data from imdb, however such information was not available to public users. </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a:solidFill>
                  <a:schemeClr val="dk1"/>
                </a:solidFill>
              </a:rPr>
              <a:t>Next, the year a movie is released affects its chances of being nominated as well because the number of movies produced in the past is much less as compared to recent years but the number of oscar nominations over the years remain the same. This means that in the past, a larger percentage of movies are nominated which explains the strong correlation between nominations and year release. </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a:solidFill>
                  <a:schemeClr val="dk1"/>
                </a:solidFill>
              </a:rPr>
              <a:t>The runtime of a movie also affects the amount of content they are able to include in the movie which affects the overall plot and cohesiveness presented to the judges which is why it is an important factor in our prediction.</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a:solidFill>
                  <a:schemeClr val="dk1"/>
                </a:solidFill>
              </a:rPr>
              <a:t>Ultimately, we believe our model is unable to accurately solve our problem statement because oscar nominations are very subjective - tastes change over the years and trends come and go. There are also other factors that are not quantifiable such as networking with oscars alumni which also affects a film’s chance of being nominated. However, through this project, we definitely gained a better insight on data analysis and acquired new skills beyond the scope of what is taught to us in this course.</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a:solidFill>
                  <a:schemeClr val="dk1"/>
                </a:solidFill>
              </a:rPr>
              <a:t>Here is a slide on our team’s work allocation:</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a:solidFill>
                  <a:schemeClr val="dk1"/>
                </a:solidFill>
              </a:rPr>
              <a:t>xin wei mainly focused on the extraction and cleaning of data, me, Shaoyi focused on the classification and prediction, insights and views portion while yixiang focused on the data exploratory and random forest portions. </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a:solidFill>
                  <a:schemeClr val="dk1"/>
                </a:solidFill>
              </a:rPr>
              <a:t>most important:</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a:solidFill>
                  <a:schemeClr val="dk1"/>
                </a:solidFill>
              </a:rPr>
              <a:t>genres</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a:solidFill>
                  <a:schemeClr val="dk1"/>
                </a:solidFill>
              </a:rPr>
              <a:t>production country</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a:solidFill>
                  <a:schemeClr val="dk1"/>
                </a:solidFill>
              </a:rPr>
              <a:t>vote average</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a:solidFill>
                  <a:schemeClr val="dk1"/>
                </a:solidFill>
              </a:rPr>
              <a:t>runtime </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a:solidFill>
                  <a:schemeClr val="dk1"/>
                </a:solidFill>
              </a:rPr>
              <a:t>least important:</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a:solidFill>
                  <a:schemeClr val="dk1"/>
                </a:solidFill>
              </a:rPr>
              <a:t>vote count</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a:solidFill>
                  <a:schemeClr val="dk1"/>
                </a:solidFill>
              </a:rPr>
              <a:t>month </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a:solidFill>
                  <a:schemeClr val="dk1"/>
                </a:solidFill>
              </a:rPr>
              <a:t>profit</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a:solidFill>
                  <a:schemeClr val="dk1"/>
                </a:solidFill>
              </a:rPr>
              <a:t>budget</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a:solidFill>
                  <a:schemeClr val="dk1"/>
                </a:solidFill>
              </a:rPr>
              <a:t>revenue</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sz="700">
                <a:solidFill>
                  <a:schemeClr val="dk1"/>
                </a:solidFill>
              </a:rPr>
              <a:t>f you used ML (regression, classification, or something else); mention mainly WHICH one(s).</a:t>
            </a:r>
            <a:endParaRPr sz="7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sz="700">
                <a:solidFill>
                  <a:schemeClr val="dk1"/>
                </a:solidFill>
              </a:rPr>
              <a:t>You may now briefly CLARIFY why and how the ML problem(s) aim(s) to solve your objective.</a:t>
            </a:r>
            <a:endParaRPr sz="7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sz="700">
                <a:solidFill>
                  <a:schemeClr val="dk1"/>
                </a:solidFill>
              </a:rPr>
              <a:t>How did you apply ML technique(s) to SOLVE your problem? </a:t>
            </a:r>
            <a:r>
              <a:rPr lang="en" sz="700" b="1">
                <a:solidFill>
                  <a:schemeClr val="dk1"/>
                </a:solidFill>
              </a:rPr>
              <a:t>Which model(s), how and why?</a:t>
            </a:r>
            <a:endParaRPr sz="700" b="1">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sz="700" b="1">
                <a:solidFill>
                  <a:schemeClr val="dk1"/>
                </a:solidFill>
              </a:rPr>
              <a:t>Did you only use tools and techniques learned in this course? What ELSE did you learn/try?</a:t>
            </a:r>
            <a:endParaRPr sz="700" b="1">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a:solidFill>
                  <a:schemeClr val="dk1"/>
                </a:solidFill>
              </a:rPr>
              <a:t>*highlighted in bold to be answered in comparison slide</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a:solidFill>
                  <a:schemeClr val="dk1"/>
                </a:solidFill>
              </a:rPr>
              <a:t>[Slide 43]</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d20e44f43f_0_31: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d20e44f43f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ceed126c17_0_3: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ceed126c17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35f391192_029: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d20e44f43f_0_37: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d20e44f43f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d20e44f43f_0_129: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d20e44f43f_0_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d20e44f43f_0_149: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d20e44f43f_0_1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d20e44f43f_0_161: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d20e44f43f_0_1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d20e44f43f_0_1: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d20e44f43f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d20e44f43f_0_7: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d20e44f43f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d20e44f43f_0_13: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d20e44f43f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3606f1c2d_30: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d24f5a78eb_0_16: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d24f5a78eb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d20e44f43f_0_19: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d20e44f43f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d24f5a78eb_0_36: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 name="Google Shape;244;gd24f5a78eb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d24f5a78eb_0_25: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d24f5a78eb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d20e44f5c1_0_0: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d20e44f5c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gd24f5a78eb_0_46: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 name="Google Shape;268;gd24f5a78eb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d24f5a78eb_0_54: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 name="Google Shape;276;gd24f5a78eb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gd24f5a78eb_0_62: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 name="Google Shape;284;gd24f5a78eb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gd24f5a78eb_0_70: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2" name="Google Shape;292;gd24f5a78eb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d24f5a78eb_0_78: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d24f5a78eb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d20e44f43f_0_61: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d20e44f43f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d24f5a78eb_0_85: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 name="Google Shape;310;gd24f5a78eb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gd24f5a78eb_0_96: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8" name="Google Shape;318;gd24f5a78eb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d24f5a78eb_0_105: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d24f5a78eb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d35c7ad03f_2_0: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 name="Google Shape;335;gd35c7ad03f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gd24f5a78eb_0_114: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 name="Google Shape;343;gd24f5a78eb_0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d363ef95be_0_6: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 name="Google Shape;352;gd363ef95be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d363ef95be_0_16: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 name="Google Shape;363;gd363ef95be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gd363ef95be_0_28: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3" name="Google Shape;373;gd363ef95be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d363ef95be_0_40: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d363ef95be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gd363ef95be_0_49: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1" name="Google Shape;391;gd363ef95be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d20e44f43f_0_94: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d20e44f43f_0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d20e44f43f_0_70: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d20e44f43f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gd363ef95be_1_5: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7" name="Google Shape;407;gd363ef95be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Google Shape;413;gd363ef95be_1_28: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4" name="Google Shape;414;gd363ef95be_1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gd363ef95be_1_35: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3" name="Google Shape;423;gd363ef95be_1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gd363ef95be_1_47: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0" name="Google Shape;430;gd363ef95be_1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Google Shape;436;gd363ef95be_1_55: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7" name="Google Shape;437;gd363ef95be_1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d20e44f43f_0_78: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d20e44f43f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gd363ef95be_0_67: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1" name="Google Shape;451;gd363ef95be_0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d363ef95be_0_100: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d363ef95be_0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gd363ef95be_0_110: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9" name="Google Shape;469;gd363ef95be_0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d20e44f43f_0_25: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d20e44f43f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Google Shape;478;gd363ef95be_0_158: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9" name="Google Shape;479;gd363ef95be_0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Google Shape;493;gd363ef95be_0_90: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4" name="Google Shape;494;gd363ef95be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Google Shape;501;gd20e44f43f_0_102: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2" name="Google Shape;502;gd20e44f43f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gd418514dc0_0_6: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9" name="Google Shape;509;gd418514dc0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gd418514dc0_0_15: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7" name="Google Shape;517;gd418514dc0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2"/>
        <p:cNvGrpSpPr/>
        <p:nvPr/>
      </p:nvGrpSpPr>
      <p:grpSpPr>
        <a:xfrm>
          <a:off x="0" y="0"/>
          <a:ext cx="0" cy="0"/>
          <a:chOff x="0" y="0"/>
          <a:chExt cx="0" cy="0"/>
        </a:xfrm>
      </p:grpSpPr>
      <p:sp>
        <p:nvSpPr>
          <p:cNvPr id="523" name="Google Shape;523;gd20e44f43f_0_86: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4" name="Google Shape;524;gd20e44f43f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
        <p:cNvGrpSpPr/>
        <p:nvPr/>
      </p:nvGrpSpPr>
      <p:grpSpPr>
        <a:xfrm>
          <a:off x="0" y="0"/>
          <a:ext cx="0" cy="0"/>
          <a:chOff x="0" y="0"/>
          <a:chExt cx="0" cy="0"/>
        </a:xfrm>
      </p:grpSpPr>
      <p:sp>
        <p:nvSpPr>
          <p:cNvPr id="531" name="Google Shape;531;gd363ef95be_1_69: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2" name="Google Shape;532;gd363ef95be_1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1"/>
        <p:cNvGrpSpPr/>
        <p:nvPr/>
      </p:nvGrpSpPr>
      <p:grpSpPr>
        <a:xfrm>
          <a:off x="0" y="0"/>
          <a:ext cx="0" cy="0"/>
          <a:chOff x="0" y="0"/>
          <a:chExt cx="0" cy="0"/>
        </a:xfrm>
      </p:grpSpPr>
      <p:sp>
        <p:nvSpPr>
          <p:cNvPr id="542" name="Google Shape;542;gd363ef95be_0_142: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3" name="Google Shape;543;gd363ef95be_0_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ceed126c17_2_1: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ceed126c17_2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d20e44f43f_0_135: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d20e44f43f_0_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d20e44f43f_0_113: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d20e44f43f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d20e44f43f_0_43: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d20e44f43f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
          <p:cNvSpPr/>
          <p:nvPr/>
        </p:nvSpPr>
        <p:spPr>
          <a:xfrm>
            <a:off x="198600" y="198600"/>
            <a:ext cx="8746800" cy="4760700"/>
          </a:xfrm>
          <a:prstGeom prst="frame">
            <a:avLst>
              <a:gd name="adj1" fmla="val 4126"/>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txBox="1">
            <a:spLocks noGrp="1"/>
          </p:cNvSpPr>
          <p:nvPr>
            <p:ph type="ctrTitle"/>
          </p:nvPr>
        </p:nvSpPr>
        <p:spPr>
          <a:xfrm>
            <a:off x="1048725" y="3058625"/>
            <a:ext cx="4914000" cy="1159800"/>
          </a:xfrm>
          <a:prstGeom prst="rect">
            <a:avLst/>
          </a:prstGeom>
        </p:spPr>
        <p:txBody>
          <a:bodyPr spcFirstLastPara="1" wrap="square" lIns="91425" tIns="91425" rIns="91425" bIns="91425" anchor="b"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reverse">
  <p:cSld name="BLANK_1">
    <p:bg>
      <p:bgPr>
        <a:solidFill>
          <a:srgbClr val="000000"/>
        </a:solidFill>
        <a:effectLst/>
      </p:bgPr>
    </p:bg>
    <p:spTree>
      <p:nvGrpSpPr>
        <p:cNvPr id="1" name="Shape 51"/>
        <p:cNvGrpSpPr/>
        <p:nvPr/>
      </p:nvGrpSpPr>
      <p:grpSpPr>
        <a:xfrm>
          <a:off x="0" y="0"/>
          <a:ext cx="0" cy="0"/>
          <a:chOff x="0" y="0"/>
          <a:chExt cx="0" cy="0"/>
        </a:xfrm>
      </p:grpSpPr>
      <p:sp>
        <p:nvSpPr>
          <p:cNvPr id="52" name="Google Shape;52;p11"/>
          <p:cNvSpPr/>
          <p:nvPr/>
        </p:nvSpPr>
        <p:spPr>
          <a:xfrm>
            <a:off x="198600" y="198600"/>
            <a:ext cx="8746800" cy="4760700"/>
          </a:xfrm>
          <a:prstGeom prst="frame">
            <a:avLst>
              <a:gd name="adj1" fmla="val 4126"/>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11"/>
          <p:cNvSpPr txBox="1">
            <a:spLocks noGrp="1"/>
          </p:cNvSpPr>
          <p:nvPr>
            <p:ph type="sldNum" idx="12"/>
          </p:nvPr>
        </p:nvSpPr>
        <p:spPr>
          <a:xfrm>
            <a:off x="8159499" y="4393278"/>
            <a:ext cx="548700" cy="393600"/>
          </a:xfrm>
          <a:prstGeom prst="rect">
            <a:avLst/>
          </a:prstGeom>
        </p:spPr>
        <p:txBody>
          <a:bodyPr spcFirstLastPara="1" wrap="square" lIns="91425" tIns="91425" rIns="91425" bIns="91425" anchor="ctr" anchorCtr="0">
            <a:noAutofit/>
          </a:bodyPr>
          <a:lstStyle>
            <a:lvl1pPr lvl="0">
              <a:buNone/>
              <a:defRPr>
                <a:solidFill>
                  <a:srgbClr val="FFFFFF"/>
                </a:solidFill>
              </a:defRPr>
            </a:lvl1pPr>
            <a:lvl2pPr lvl="1">
              <a:buNone/>
              <a:defRPr>
                <a:solidFill>
                  <a:srgbClr val="FFFFFF"/>
                </a:solidFill>
              </a:defRPr>
            </a:lvl2pPr>
            <a:lvl3pPr lvl="2">
              <a:buNone/>
              <a:defRPr>
                <a:solidFill>
                  <a:srgbClr val="FFFFFF"/>
                </a:solidFill>
              </a:defRPr>
            </a:lvl3pPr>
            <a:lvl4pPr lvl="3">
              <a:buNone/>
              <a:defRPr>
                <a:solidFill>
                  <a:srgbClr val="FFFFFF"/>
                </a:solidFill>
              </a:defRPr>
            </a:lvl4pPr>
            <a:lvl5pPr lvl="4">
              <a:buNone/>
              <a:defRPr>
                <a:solidFill>
                  <a:srgbClr val="FFFFFF"/>
                </a:solidFill>
              </a:defRPr>
            </a:lvl5pPr>
            <a:lvl6pPr lvl="5">
              <a:buNone/>
              <a:defRPr>
                <a:solidFill>
                  <a:srgbClr val="FFFFFF"/>
                </a:solidFill>
              </a:defRPr>
            </a:lvl6pPr>
            <a:lvl7pPr lvl="6">
              <a:buNone/>
              <a:defRPr>
                <a:solidFill>
                  <a:srgbClr val="FFFFFF"/>
                </a:solidFill>
              </a:defRPr>
            </a:lvl7pPr>
            <a:lvl8pPr lvl="7">
              <a:buNone/>
              <a:defRPr>
                <a:solidFill>
                  <a:srgbClr val="FFFFFF"/>
                </a:solidFill>
              </a:defRPr>
            </a:lvl8pPr>
            <a:lvl9pPr lvl="8">
              <a:buNone/>
              <a:defRPr>
                <a:solidFill>
                  <a:srgbClr val="FFFFFF"/>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12"/>
        <p:cNvGrpSpPr/>
        <p:nvPr/>
      </p:nvGrpSpPr>
      <p:grpSpPr>
        <a:xfrm>
          <a:off x="0" y="0"/>
          <a:ext cx="0" cy="0"/>
          <a:chOff x="0" y="0"/>
          <a:chExt cx="0" cy="0"/>
        </a:xfrm>
      </p:grpSpPr>
      <p:sp>
        <p:nvSpPr>
          <p:cNvPr id="13" name="Google Shape;13;p3"/>
          <p:cNvSpPr/>
          <p:nvPr/>
        </p:nvSpPr>
        <p:spPr>
          <a:xfrm>
            <a:off x="198600" y="198600"/>
            <a:ext cx="8746800" cy="4760700"/>
          </a:xfrm>
          <a:prstGeom prst="frame">
            <a:avLst>
              <a:gd name="adj1" fmla="val 4126"/>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3"/>
          <p:cNvSpPr txBox="1">
            <a:spLocks noGrp="1"/>
          </p:cNvSpPr>
          <p:nvPr>
            <p:ph type="ctrTitle"/>
          </p:nvPr>
        </p:nvSpPr>
        <p:spPr>
          <a:xfrm>
            <a:off x="1012800" y="2497750"/>
            <a:ext cx="4950000" cy="1159800"/>
          </a:xfrm>
          <a:prstGeom prst="rect">
            <a:avLst/>
          </a:prstGeom>
        </p:spPr>
        <p:txBody>
          <a:bodyPr spcFirstLastPara="1" wrap="square" lIns="91425" tIns="91425" rIns="91425" bIns="91425" anchor="b" anchorCtr="0">
            <a:noAutofit/>
          </a:bodyPr>
          <a:lstStyle>
            <a:lvl1pPr lvl="0" rtl="0">
              <a:spcBef>
                <a:spcPts val="0"/>
              </a:spcBef>
              <a:spcAft>
                <a:spcPts val="0"/>
              </a:spcAft>
              <a:buSzPts val="4000"/>
              <a:buNone/>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15" name="Google Shape;15;p3"/>
          <p:cNvSpPr txBox="1">
            <a:spLocks noGrp="1"/>
          </p:cNvSpPr>
          <p:nvPr>
            <p:ph type="subTitle" idx="1"/>
          </p:nvPr>
        </p:nvSpPr>
        <p:spPr>
          <a:xfrm>
            <a:off x="1012800" y="3678252"/>
            <a:ext cx="4950000" cy="7848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000000"/>
              </a:buClr>
              <a:buSzPts val="2000"/>
              <a:buNone/>
              <a:defRPr>
                <a:solidFill>
                  <a:srgbClr val="000000"/>
                </a:solidFill>
              </a:defRPr>
            </a:lvl1pPr>
            <a:lvl2pPr lvl="1" rtl="0">
              <a:spcBef>
                <a:spcPts val="0"/>
              </a:spcBef>
              <a:spcAft>
                <a:spcPts val="0"/>
              </a:spcAft>
              <a:buClr>
                <a:srgbClr val="000000"/>
              </a:buClr>
              <a:buSzPts val="2000"/>
              <a:buNone/>
              <a:defRPr>
                <a:solidFill>
                  <a:srgbClr val="000000"/>
                </a:solidFill>
              </a:defRPr>
            </a:lvl2pPr>
            <a:lvl3pPr lvl="2" rtl="0">
              <a:spcBef>
                <a:spcPts val="0"/>
              </a:spcBef>
              <a:spcAft>
                <a:spcPts val="0"/>
              </a:spcAft>
              <a:buClr>
                <a:srgbClr val="000000"/>
              </a:buClr>
              <a:buSzPts val="2000"/>
              <a:buNone/>
              <a:defRPr>
                <a:solidFill>
                  <a:srgbClr val="000000"/>
                </a:solidFill>
              </a:defRPr>
            </a:lvl3pPr>
            <a:lvl4pPr lvl="3" rtl="0">
              <a:spcBef>
                <a:spcPts val="0"/>
              </a:spcBef>
              <a:spcAft>
                <a:spcPts val="0"/>
              </a:spcAft>
              <a:buClr>
                <a:srgbClr val="000000"/>
              </a:buClr>
              <a:buSzPts val="2000"/>
              <a:buNone/>
              <a:defRPr>
                <a:solidFill>
                  <a:srgbClr val="000000"/>
                </a:solidFill>
              </a:defRPr>
            </a:lvl4pPr>
            <a:lvl5pPr lvl="4" rtl="0">
              <a:spcBef>
                <a:spcPts val="0"/>
              </a:spcBef>
              <a:spcAft>
                <a:spcPts val="0"/>
              </a:spcAft>
              <a:buClr>
                <a:srgbClr val="000000"/>
              </a:buClr>
              <a:buSzPts val="2000"/>
              <a:buNone/>
              <a:defRPr>
                <a:solidFill>
                  <a:srgbClr val="000000"/>
                </a:solidFill>
              </a:defRPr>
            </a:lvl5pPr>
            <a:lvl6pPr lvl="5" rtl="0">
              <a:spcBef>
                <a:spcPts val="0"/>
              </a:spcBef>
              <a:spcAft>
                <a:spcPts val="0"/>
              </a:spcAft>
              <a:buClr>
                <a:srgbClr val="000000"/>
              </a:buClr>
              <a:buSzPts val="2000"/>
              <a:buNone/>
              <a:defRPr>
                <a:solidFill>
                  <a:srgbClr val="000000"/>
                </a:solidFill>
              </a:defRPr>
            </a:lvl6pPr>
            <a:lvl7pPr lvl="6" rtl="0">
              <a:spcBef>
                <a:spcPts val="0"/>
              </a:spcBef>
              <a:spcAft>
                <a:spcPts val="0"/>
              </a:spcAft>
              <a:buClr>
                <a:srgbClr val="000000"/>
              </a:buClr>
              <a:buSzPts val="2000"/>
              <a:buNone/>
              <a:defRPr>
                <a:solidFill>
                  <a:srgbClr val="000000"/>
                </a:solidFill>
              </a:defRPr>
            </a:lvl7pPr>
            <a:lvl8pPr lvl="7" rtl="0">
              <a:spcBef>
                <a:spcPts val="0"/>
              </a:spcBef>
              <a:spcAft>
                <a:spcPts val="0"/>
              </a:spcAft>
              <a:buClr>
                <a:srgbClr val="000000"/>
              </a:buClr>
              <a:buSzPts val="2000"/>
              <a:buNone/>
              <a:defRPr>
                <a:solidFill>
                  <a:srgbClr val="000000"/>
                </a:solidFill>
              </a:defRPr>
            </a:lvl8pPr>
            <a:lvl9pPr lvl="8" rtl="0">
              <a:spcBef>
                <a:spcPts val="0"/>
              </a:spcBef>
              <a:spcAft>
                <a:spcPts val="0"/>
              </a:spcAft>
              <a:buClr>
                <a:srgbClr val="000000"/>
              </a:buClr>
              <a:buSzPts val="2000"/>
              <a:buNone/>
              <a:defRPr>
                <a:solidFill>
                  <a:srgbClr val="000000"/>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TITLE_1_1">
    <p:spTree>
      <p:nvGrpSpPr>
        <p:cNvPr id="1" name="Shape 16"/>
        <p:cNvGrpSpPr/>
        <p:nvPr/>
      </p:nvGrpSpPr>
      <p:grpSpPr>
        <a:xfrm>
          <a:off x="0" y="0"/>
          <a:ext cx="0" cy="0"/>
          <a:chOff x="0" y="0"/>
          <a:chExt cx="0" cy="0"/>
        </a:xfrm>
      </p:grpSpPr>
      <p:sp>
        <p:nvSpPr>
          <p:cNvPr id="17" name="Google Shape;17;p4"/>
          <p:cNvSpPr/>
          <p:nvPr/>
        </p:nvSpPr>
        <p:spPr>
          <a:xfrm>
            <a:off x="198600" y="198600"/>
            <a:ext cx="8746800" cy="4760700"/>
          </a:xfrm>
          <a:prstGeom prst="frame">
            <a:avLst>
              <a:gd name="adj1" fmla="val 4126"/>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4"/>
          <p:cNvSpPr txBox="1">
            <a:spLocks noGrp="1"/>
          </p:cNvSpPr>
          <p:nvPr>
            <p:ph type="body" idx="1"/>
          </p:nvPr>
        </p:nvSpPr>
        <p:spPr>
          <a:xfrm>
            <a:off x="1804525" y="854775"/>
            <a:ext cx="5152200" cy="3505200"/>
          </a:xfrm>
          <a:prstGeom prst="rect">
            <a:avLst/>
          </a:prstGeom>
        </p:spPr>
        <p:txBody>
          <a:bodyPr spcFirstLastPara="1" wrap="square" lIns="91425" tIns="91425" rIns="91425" bIns="91425" anchor="t" anchorCtr="0">
            <a:noAutofit/>
          </a:bodyPr>
          <a:lstStyle>
            <a:lvl1pPr marL="457200" lvl="0" indent="-431800" rtl="0">
              <a:lnSpc>
                <a:spcPct val="115000"/>
              </a:lnSpc>
              <a:spcBef>
                <a:spcPts val="600"/>
              </a:spcBef>
              <a:spcAft>
                <a:spcPts val="0"/>
              </a:spcAft>
              <a:buSzPts val="3200"/>
              <a:buChar char="▪"/>
              <a:defRPr sz="3200" i="1"/>
            </a:lvl1pPr>
            <a:lvl2pPr marL="914400" lvl="1" indent="-431800" rtl="0">
              <a:lnSpc>
                <a:spcPct val="115000"/>
              </a:lnSpc>
              <a:spcBef>
                <a:spcPts val="0"/>
              </a:spcBef>
              <a:spcAft>
                <a:spcPts val="0"/>
              </a:spcAft>
              <a:buSzPts val="3200"/>
              <a:buChar char="□"/>
              <a:defRPr sz="3200" i="1"/>
            </a:lvl2pPr>
            <a:lvl3pPr marL="1371600" lvl="2" indent="-431800" rtl="0">
              <a:lnSpc>
                <a:spcPct val="115000"/>
              </a:lnSpc>
              <a:spcBef>
                <a:spcPts val="0"/>
              </a:spcBef>
              <a:spcAft>
                <a:spcPts val="0"/>
              </a:spcAft>
              <a:buSzPts val="3200"/>
              <a:buChar char="□"/>
              <a:defRPr sz="3200" i="1"/>
            </a:lvl3pPr>
            <a:lvl4pPr marL="1828800" lvl="3" indent="-431800" rtl="0">
              <a:lnSpc>
                <a:spcPct val="115000"/>
              </a:lnSpc>
              <a:spcBef>
                <a:spcPts val="0"/>
              </a:spcBef>
              <a:spcAft>
                <a:spcPts val="0"/>
              </a:spcAft>
              <a:buSzPts val="3200"/>
              <a:buChar char="□"/>
              <a:defRPr sz="3200" i="1"/>
            </a:lvl4pPr>
            <a:lvl5pPr marL="2286000" lvl="4" indent="-431800" rtl="0">
              <a:lnSpc>
                <a:spcPct val="115000"/>
              </a:lnSpc>
              <a:spcBef>
                <a:spcPts val="0"/>
              </a:spcBef>
              <a:spcAft>
                <a:spcPts val="0"/>
              </a:spcAft>
              <a:buSzPts val="3200"/>
              <a:buChar char="○"/>
              <a:defRPr sz="3200" i="1"/>
            </a:lvl5pPr>
            <a:lvl6pPr marL="2743200" lvl="5" indent="-431800" rtl="0">
              <a:lnSpc>
                <a:spcPct val="115000"/>
              </a:lnSpc>
              <a:spcBef>
                <a:spcPts val="0"/>
              </a:spcBef>
              <a:spcAft>
                <a:spcPts val="0"/>
              </a:spcAft>
              <a:buSzPts val="3200"/>
              <a:buChar char="■"/>
              <a:defRPr sz="3200" i="1"/>
            </a:lvl6pPr>
            <a:lvl7pPr marL="3200400" lvl="6" indent="-431800" rtl="0">
              <a:lnSpc>
                <a:spcPct val="115000"/>
              </a:lnSpc>
              <a:spcBef>
                <a:spcPts val="0"/>
              </a:spcBef>
              <a:spcAft>
                <a:spcPts val="0"/>
              </a:spcAft>
              <a:buSzPts val="3200"/>
              <a:buChar char="●"/>
              <a:defRPr sz="3200" i="1"/>
            </a:lvl7pPr>
            <a:lvl8pPr marL="3657600" lvl="7" indent="-431800" rtl="0">
              <a:lnSpc>
                <a:spcPct val="115000"/>
              </a:lnSpc>
              <a:spcBef>
                <a:spcPts val="0"/>
              </a:spcBef>
              <a:spcAft>
                <a:spcPts val="0"/>
              </a:spcAft>
              <a:buSzPts val="3200"/>
              <a:buChar char="○"/>
              <a:defRPr sz="3200" i="1"/>
            </a:lvl8pPr>
            <a:lvl9pPr marL="4114800" lvl="8" indent="-431800">
              <a:lnSpc>
                <a:spcPct val="115000"/>
              </a:lnSpc>
              <a:spcBef>
                <a:spcPts val="0"/>
              </a:spcBef>
              <a:spcAft>
                <a:spcPts val="0"/>
              </a:spcAft>
              <a:buSzPts val="3200"/>
              <a:buChar char="■"/>
              <a:defRPr sz="3200" i="1"/>
            </a:lvl9pPr>
          </a:lstStyle>
          <a:p>
            <a:endParaRPr/>
          </a:p>
        </p:txBody>
      </p:sp>
      <p:sp>
        <p:nvSpPr>
          <p:cNvPr id="19" name="Google Shape;19;p4"/>
          <p:cNvSpPr/>
          <p:nvPr/>
        </p:nvSpPr>
        <p:spPr>
          <a:xfrm>
            <a:off x="617750" y="603375"/>
            <a:ext cx="948000" cy="948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4"/>
          <p:cNvSpPr/>
          <p:nvPr/>
        </p:nvSpPr>
        <p:spPr>
          <a:xfrm>
            <a:off x="809196" y="854775"/>
            <a:ext cx="565108" cy="445200"/>
          </a:xfrm>
          <a:prstGeom prst="rect">
            <a:avLst/>
          </a:prstGeom>
        </p:spPr>
        <p:txBody>
          <a:bodyPr>
            <a:prstTxWarp prst="textPlain">
              <a:avLst/>
            </a:prstTxWarp>
          </a:bodyPr>
          <a:lstStyle/>
          <a:p>
            <a:pPr lvl="0" algn="ctr"/>
            <a:r>
              <a:rPr b="1" i="0">
                <a:ln>
                  <a:noFill/>
                </a:ln>
                <a:solidFill>
                  <a:srgbClr val="FFFFFF"/>
                </a:solidFill>
                <a:latin typeface="Arial"/>
              </a:rPr>
              <a:t>“</a:t>
            </a:r>
          </a:p>
        </p:txBody>
      </p:sp>
      <p:sp>
        <p:nvSpPr>
          <p:cNvPr id="21" name="Google Shape;21;p4"/>
          <p:cNvSpPr txBox="1">
            <a:spLocks noGrp="1"/>
          </p:cNvSpPr>
          <p:nvPr>
            <p:ph type="sldNum" idx="12"/>
          </p:nvPr>
        </p:nvSpPr>
        <p:spPr>
          <a:xfrm>
            <a:off x="8159499" y="4393278"/>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22"/>
        <p:cNvGrpSpPr/>
        <p:nvPr/>
      </p:nvGrpSpPr>
      <p:grpSpPr>
        <a:xfrm>
          <a:off x="0" y="0"/>
          <a:ext cx="0" cy="0"/>
          <a:chOff x="0" y="0"/>
          <a:chExt cx="0" cy="0"/>
        </a:xfrm>
      </p:grpSpPr>
      <p:sp>
        <p:nvSpPr>
          <p:cNvPr id="23" name="Google Shape;23;p5"/>
          <p:cNvSpPr/>
          <p:nvPr/>
        </p:nvSpPr>
        <p:spPr>
          <a:xfrm>
            <a:off x="198600" y="198600"/>
            <a:ext cx="8746800" cy="4760700"/>
          </a:xfrm>
          <a:prstGeom prst="frame">
            <a:avLst>
              <a:gd name="adj1" fmla="val 4126"/>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5"/>
          <p:cNvSpPr txBox="1">
            <a:spLocks noGrp="1"/>
          </p:cNvSpPr>
          <p:nvPr>
            <p:ph type="title"/>
          </p:nvPr>
        </p:nvSpPr>
        <p:spPr>
          <a:xfrm>
            <a:off x="869150" y="847600"/>
            <a:ext cx="5092200" cy="1360200"/>
          </a:xfrm>
          <a:prstGeom prst="rect">
            <a:avLst/>
          </a:prstGeom>
        </p:spPr>
        <p:txBody>
          <a:bodyPr spcFirstLastPara="1" wrap="square" lIns="91425" tIns="91425" rIns="91425" bIns="91425" anchor="b" anchorCtr="0">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a:endParaRPr/>
          </a:p>
        </p:txBody>
      </p:sp>
      <p:sp>
        <p:nvSpPr>
          <p:cNvPr id="25" name="Google Shape;25;p5"/>
          <p:cNvSpPr txBox="1">
            <a:spLocks noGrp="1"/>
          </p:cNvSpPr>
          <p:nvPr>
            <p:ph type="body" idx="1"/>
          </p:nvPr>
        </p:nvSpPr>
        <p:spPr>
          <a:xfrm>
            <a:off x="869150" y="2312925"/>
            <a:ext cx="7405800" cy="2004000"/>
          </a:xfrm>
          <a:prstGeom prst="rect">
            <a:avLst/>
          </a:prstGeom>
        </p:spPr>
        <p:txBody>
          <a:bodyPr spcFirstLastPara="1" wrap="square" lIns="91425" tIns="91425" rIns="91425" bIns="91425" anchor="t" anchorCtr="0">
            <a:noAutofit/>
          </a:bodyPr>
          <a:lstStyle>
            <a:lvl1pPr marL="457200" lvl="0" indent="-355600">
              <a:spcBef>
                <a:spcPts val="600"/>
              </a:spcBef>
              <a:spcAft>
                <a:spcPts val="0"/>
              </a:spcAft>
              <a:buSzPts val="2000"/>
              <a:buChar char="▪"/>
              <a:defRPr/>
            </a:lvl1pPr>
            <a:lvl2pPr marL="914400" lvl="1" indent="-355600">
              <a:spcBef>
                <a:spcPts val="0"/>
              </a:spcBef>
              <a:spcAft>
                <a:spcPts val="0"/>
              </a:spcAft>
              <a:buSzPts val="2000"/>
              <a:buChar char="□"/>
              <a:defRPr/>
            </a:lvl2pPr>
            <a:lvl3pPr marL="1371600" lvl="2" indent="-355600">
              <a:spcBef>
                <a:spcPts val="0"/>
              </a:spcBef>
              <a:spcAft>
                <a:spcPts val="0"/>
              </a:spcAft>
              <a:buSzPts val="2000"/>
              <a:buChar char="□"/>
              <a:defRPr/>
            </a:lvl3pPr>
            <a:lvl4pPr marL="1828800" lvl="3" indent="-355600">
              <a:spcBef>
                <a:spcPts val="0"/>
              </a:spcBef>
              <a:spcAft>
                <a:spcPts val="0"/>
              </a:spcAft>
              <a:buSzPts val="2000"/>
              <a:buChar char="□"/>
              <a:defRPr/>
            </a:lvl4pPr>
            <a:lvl5pPr marL="2286000" lvl="4" indent="-355600">
              <a:spcBef>
                <a:spcPts val="0"/>
              </a:spcBef>
              <a:spcAft>
                <a:spcPts val="0"/>
              </a:spcAft>
              <a:buSzPts val="2000"/>
              <a:buChar char="○"/>
              <a:defRPr/>
            </a:lvl5pPr>
            <a:lvl6pPr marL="2743200" lvl="5" indent="-355600">
              <a:spcBef>
                <a:spcPts val="0"/>
              </a:spcBef>
              <a:spcAft>
                <a:spcPts val="0"/>
              </a:spcAft>
              <a:buSzPts val="2000"/>
              <a:buChar char="■"/>
              <a:defRPr/>
            </a:lvl6pPr>
            <a:lvl7pPr marL="3200400" lvl="6" indent="-355600">
              <a:spcBef>
                <a:spcPts val="0"/>
              </a:spcBef>
              <a:spcAft>
                <a:spcPts val="0"/>
              </a:spcAft>
              <a:buSzPts val="2000"/>
              <a:buChar char="●"/>
              <a:defRPr/>
            </a:lvl7pPr>
            <a:lvl8pPr marL="3657600" lvl="7" indent="-355600">
              <a:spcBef>
                <a:spcPts val="0"/>
              </a:spcBef>
              <a:spcAft>
                <a:spcPts val="0"/>
              </a:spcAft>
              <a:buSzPts val="2000"/>
              <a:buChar char="○"/>
              <a:defRPr/>
            </a:lvl8pPr>
            <a:lvl9pPr marL="4114800" lvl="8" indent="-355600">
              <a:spcBef>
                <a:spcPts val="0"/>
              </a:spcBef>
              <a:spcAft>
                <a:spcPts val="0"/>
              </a:spcAft>
              <a:buSzPts val="2000"/>
              <a:buChar char="■"/>
              <a:defRPr/>
            </a:lvl9pPr>
          </a:lstStyle>
          <a:p>
            <a:endParaRPr/>
          </a:p>
        </p:txBody>
      </p:sp>
      <p:sp>
        <p:nvSpPr>
          <p:cNvPr id="26" name="Google Shape;26;p5"/>
          <p:cNvSpPr txBox="1">
            <a:spLocks noGrp="1"/>
          </p:cNvSpPr>
          <p:nvPr>
            <p:ph type="sldNum" idx="12"/>
          </p:nvPr>
        </p:nvSpPr>
        <p:spPr>
          <a:xfrm>
            <a:off x="8159499" y="4393278"/>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27"/>
        <p:cNvGrpSpPr/>
        <p:nvPr/>
      </p:nvGrpSpPr>
      <p:grpSpPr>
        <a:xfrm>
          <a:off x="0" y="0"/>
          <a:ext cx="0" cy="0"/>
          <a:chOff x="0" y="0"/>
          <a:chExt cx="0" cy="0"/>
        </a:xfrm>
      </p:grpSpPr>
      <p:sp>
        <p:nvSpPr>
          <p:cNvPr id="28" name="Google Shape;28;p6"/>
          <p:cNvSpPr/>
          <p:nvPr/>
        </p:nvSpPr>
        <p:spPr>
          <a:xfrm>
            <a:off x="198600" y="198600"/>
            <a:ext cx="8746800" cy="4760700"/>
          </a:xfrm>
          <a:prstGeom prst="frame">
            <a:avLst>
              <a:gd name="adj1" fmla="val 4126"/>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6"/>
          <p:cNvSpPr txBox="1">
            <a:spLocks noGrp="1"/>
          </p:cNvSpPr>
          <p:nvPr>
            <p:ph type="title"/>
          </p:nvPr>
        </p:nvSpPr>
        <p:spPr>
          <a:xfrm>
            <a:off x="869150" y="847600"/>
            <a:ext cx="5092200" cy="1360200"/>
          </a:xfrm>
          <a:prstGeom prst="rect">
            <a:avLst/>
          </a:prstGeom>
        </p:spPr>
        <p:txBody>
          <a:bodyPr spcFirstLastPara="1" wrap="square" lIns="91425" tIns="91425" rIns="91425" bIns="91425" anchor="b" anchorCtr="0">
            <a:noAutofit/>
          </a:bodyPr>
          <a:lstStyle>
            <a:lvl1pPr lvl="0">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a:endParaRPr/>
          </a:p>
        </p:txBody>
      </p:sp>
      <p:sp>
        <p:nvSpPr>
          <p:cNvPr id="30" name="Google Shape;30;p6"/>
          <p:cNvSpPr txBox="1">
            <a:spLocks noGrp="1"/>
          </p:cNvSpPr>
          <p:nvPr>
            <p:ph type="body" idx="1"/>
          </p:nvPr>
        </p:nvSpPr>
        <p:spPr>
          <a:xfrm>
            <a:off x="869150" y="2312925"/>
            <a:ext cx="3594600" cy="2133300"/>
          </a:xfrm>
          <a:prstGeom prst="rect">
            <a:avLst/>
          </a:prstGeom>
        </p:spPr>
        <p:txBody>
          <a:bodyPr spcFirstLastPara="1" wrap="square" lIns="91425" tIns="91425" rIns="91425" bIns="91425" anchor="t" anchorCtr="0">
            <a:noAutofit/>
          </a:bodyPr>
          <a:lstStyle>
            <a:lvl1pPr marL="457200" lvl="0" indent="-330200">
              <a:spcBef>
                <a:spcPts val="600"/>
              </a:spcBef>
              <a:spcAft>
                <a:spcPts val="0"/>
              </a:spcAft>
              <a:buSzPts val="1600"/>
              <a:buChar char="▪"/>
              <a:defRPr sz="1600"/>
            </a:lvl1pPr>
            <a:lvl2pPr marL="914400" lvl="1" indent="-330200">
              <a:spcBef>
                <a:spcPts val="0"/>
              </a:spcBef>
              <a:spcAft>
                <a:spcPts val="0"/>
              </a:spcAft>
              <a:buSzPts val="1600"/>
              <a:buChar char="□"/>
              <a:defRPr sz="1600"/>
            </a:lvl2pPr>
            <a:lvl3pPr marL="1371600" lvl="2" indent="-330200">
              <a:spcBef>
                <a:spcPts val="0"/>
              </a:spcBef>
              <a:spcAft>
                <a:spcPts val="0"/>
              </a:spcAft>
              <a:buSzPts val="1600"/>
              <a:buChar char="□"/>
              <a:defRPr sz="1600"/>
            </a:lvl3pPr>
            <a:lvl4pPr marL="1828800" lvl="3" indent="-330200">
              <a:spcBef>
                <a:spcPts val="0"/>
              </a:spcBef>
              <a:spcAft>
                <a:spcPts val="0"/>
              </a:spcAft>
              <a:buSzPts val="1600"/>
              <a:buChar char="□"/>
              <a:defRPr sz="1600"/>
            </a:lvl4pPr>
            <a:lvl5pPr marL="2286000" lvl="4" indent="-330200">
              <a:spcBef>
                <a:spcPts val="0"/>
              </a:spcBef>
              <a:spcAft>
                <a:spcPts val="0"/>
              </a:spcAft>
              <a:buSzPts val="1600"/>
              <a:buChar char="○"/>
              <a:defRPr sz="1600"/>
            </a:lvl5pPr>
            <a:lvl6pPr marL="2743200" lvl="5" indent="-330200">
              <a:spcBef>
                <a:spcPts val="0"/>
              </a:spcBef>
              <a:spcAft>
                <a:spcPts val="0"/>
              </a:spcAft>
              <a:buSzPts val="1600"/>
              <a:buChar char="■"/>
              <a:defRPr sz="1600"/>
            </a:lvl6pPr>
            <a:lvl7pPr marL="3200400" lvl="6" indent="-330200">
              <a:spcBef>
                <a:spcPts val="0"/>
              </a:spcBef>
              <a:spcAft>
                <a:spcPts val="0"/>
              </a:spcAft>
              <a:buSzPts val="1600"/>
              <a:buChar char="●"/>
              <a:defRPr sz="1600"/>
            </a:lvl7pPr>
            <a:lvl8pPr marL="3657600" lvl="7" indent="-330200">
              <a:spcBef>
                <a:spcPts val="0"/>
              </a:spcBef>
              <a:spcAft>
                <a:spcPts val="0"/>
              </a:spcAft>
              <a:buSzPts val="1600"/>
              <a:buChar char="○"/>
              <a:defRPr sz="1600"/>
            </a:lvl8pPr>
            <a:lvl9pPr marL="4114800" lvl="8" indent="-330200">
              <a:spcBef>
                <a:spcPts val="0"/>
              </a:spcBef>
              <a:spcAft>
                <a:spcPts val="0"/>
              </a:spcAft>
              <a:buSzPts val="1600"/>
              <a:buChar char="■"/>
              <a:defRPr sz="1600"/>
            </a:lvl9pPr>
          </a:lstStyle>
          <a:p>
            <a:endParaRPr/>
          </a:p>
        </p:txBody>
      </p:sp>
      <p:sp>
        <p:nvSpPr>
          <p:cNvPr id="31" name="Google Shape;31;p6"/>
          <p:cNvSpPr txBox="1">
            <a:spLocks noGrp="1"/>
          </p:cNvSpPr>
          <p:nvPr>
            <p:ph type="body" idx="2"/>
          </p:nvPr>
        </p:nvSpPr>
        <p:spPr>
          <a:xfrm>
            <a:off x="4680228" y="2312925"/>
            <a:ext cx="3594600" cy="2133300"/>
          </a:xfrm>
          <a:prstGeom prst="rect">
            <a:avLst/>
          </a:prstGeom>
        </p:spPr>
        <p:txBody>
          <a:bodyPr spcFirstLastPara="1" wrap="square" lIns="91425" tIns="91425" rIns="91425" bIns="91425" anchor="t" anchorCtr="0">
            <a:noAutofit/>
          </a:bodyPr>
          <a:lstStyle>
            <a:lvl1pPr marL="457200" lvl="0" indent="-330200">
              <a:spcBef>
                <a:spcPts val="600"/>
              </a:spcBef>
              <a:spcAft>
                <a:spcPts val="0"/>
              </a:spcAft>
              <a:buSzPts val="1600"/>
              <a:buChar char="▪"/>
              <a:defRPr sz="1600"/>
            </a:lvl1pPr>
            <a:lvl2pPr marL="914400" lvl="1" indent="-330200">
              <a:spcBef>
                <a:spcPts val="0"/>
              </a:spcBef>
              <a:spcAft>
                <a:spcPts val="0"/>
              </a:spcAft>
              <a:buSzPts val="1600"/>
              <a:buChar char="□"/>
              <a:defRPr sz="1600"/>
            </a:lvl2pPr>
            <a:lvl3pPr marL="1371600" lvl="2" indent="-330200">
              <a:spcBef>
                <a:spcPts val="0"/>
              </a:spcBef>
              <a:spcAft>
                <a:spcPts val="0"/>
              </a:spcAft>
              <a:buSzPts val="1600"/>
              <a:buChar char="□"/>
              <a:defRPr sz="1600"/>
            </a:lvl3pPr>
            <a:lvl4pPr marL="1828800" lvl="3" indent="-330200">
              <a:spcBef>
                <a:spcPts val="0"/>
              </a:spcBef>
              <a:spcAft>
                <a:spcPts val="0"/>
              </a:spcAft>
              <a:buSzPts val="1600"/>
              <a:buChar char="□"/>
              <a:defRPr sz="1600"/>
            </a:lvl4pPr>
            <a:lvl5pPr marL="2286000" lvl="4" indent="-330200">
              <a:spcBef>
                <a:spcPts val="0"/>
              </a:spcBef>
              <a:spcAft>
                <a:spcPts val="0"/>
              </a:spcAft>
              <a:buSzPts val="1600"/>
              <a:buChar char="○"/>
              <a:defRPr sz="1600"/>
            </a:lvl5pPr>
            <a:lvl6pPr marL="2743200" lvl="5" indent="-330200">
              <a:spcBef>
                <a:spcPts val="0"/>
              </a:spcBef>
              <a:spcAft>
                <a:spcPts val="0"/>
              </a:spcAft>
              <a:buSzPts val="1600"/>
              <a:buChar char="■"/>
              <a:defRPr sz="1600"/>
            </a:lvl6pPr>
            <a:lvl7pPr marL="3200400" lvl="6" indent="-330200">
              <a:spcBef>
                <a:spcPts val="0"/>
              </a:spcBef>
              <a:spcAft>
                <a:spcPts val="0"/>
              </a:spcAft>
              <a:buSzPts val="1600"/>
              <a:buChar char="●"/>
              <a:defRPr sz="1600"/>
            </a:lvl7pPr>
            <a:lvl8pPr marL="3657600" lvl="7" indent="-330200">
              <a:spcBef>
                <a:spcPts val="0"/>
              </a:spcBef>
              <a:spcAft>
                <a:spcPts val="0"/>
              </a:spcAft>
              <a:buSzPts val="1600"/>
              <a:buChar char="○"/>
              <a:defRPr sz="1600"/>
            </a:lvl8pPr>
            <a:lvl9pPr marL="4114800" lvl="8" indent="-330200">
              <a:spcBef>
                <a:spcPts val="0"/>
              </a:spcBef>
              <a:spcAft>
                <a:spcPts val="0"/>
              </a:spcAft>
              <a:buSzPts val="1600"/>
              <a:buChar char="■"/>
              <a:defRPr sz="1600"/>
            </a:lvl9pPr>
          </a:lstStyle>
          <a:p>
            <a:endParaRPr/>
          </a:p>
        </p:txBody>
      </p:sp>
      <p:sp>
        <p:nvSpPr>
          <p:cNvPr id="32" name="Google Shape;32;p6"/>
          <p:cNvSpPr txBox="1">
            <a:spLocks noGrp="1"/>
          </p:cNvSpPr>
          <p:nvPr>
            <p:ph type="sldNum" idx="12"/>
          </p:nvPr>
        </p:nvSpPr>
        <p:spPr>
          <a:xfrm>
            <a:off x="8159499" y="4393278"/>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33"/>
        <p:cNvGrpSpPr/>
        <p:nvPr/>
      </p:nvGrpSpPr>
      <p:grpSpPr>
        <a:xfrm>
          <a:off x="0" y="0"/>
          <a:ext cx="0" cy="0"/>
          <a:chOff x="0" y="0"/>
          <a:chExt cx="0" cy="0"/>
        </a:xfrm>
      </p:grpSpPr>
      <p:sp>
        <p:nvSpPr>
          <p:cNvPr id="34" name="Google Shape;34;p7"/>
          <p:cNvSpPr/>
          <p:nvPr/>
        </p:nvSpPr>
        <p:spPr>
          <a:xfrm>
            <a:off x="198600" y="198600"/>
            <a:ext cx="8746800" cy="4760700"/>
          </a:xfrm>
          <a:prstGeom prst="frame">
            <a:avLst>
              <a:gd name="adj1" fmla="val 4126"/>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7"/>
          <p:cNvSpPr txBox="1">
            <a:spLocks noGrp="1"/>
          </p:cNvSpPr>
          <p:nvPr>
            <p:ph type="title"/>
          </p:nvPr>
        </p:nvSpPr>
        <p:spPr>
          <a:xfrm>
            <a:off x="869150" y="847600"/>
            <a:ext cx="5092200" cy="1360200"/>
          </a:xfrm>
          <a:prstGeom prst="rect">
            <a:avLst/>
          </a:prstGeom>
        </p:spPr>
        <p:txBody>
          <a:bodyPr spcFirstLastPara="1" wrap="square" lIns="91425" tIns="91425" rIns="91425" bIns="91425" anchor="b" anchorCtr="0">
            <a:noAutofit/>
          </a:bodyPr>
          <a:lstStyle>
            <a:lvl1pPr lvl="0" rtl="0">
              <a:spcBef>
                <a:spcPts val="0"/>
              </a:spcBef>
              <a:spcAft>
                <a:spcPts val="0"/>
              </a:spcAft>
              <a:buSzPts val="4000"/>
              <a:buNone/>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a:endParaRPr/>
          </a:p>
        </p:txBody>
      </p:sp>
      <p:sp>
        <p:nvSpPr>
          <p:cNvPr id="36" name="Google Shape;36;p7"/>
          <p:cNvSpPr txBox="1">
            <a:spLocks noGrp="1"/>
          </p:cNvSpPr>
          <p:nvPr>
            <p:ph type="body" idx="1"/>
          </p:nvPr>
        </p:nvSpPr>
        <p:spPr>
          <a:xfrm>
            <a:off x="869150" y="2312925"/>
            <a:ext cx="2366400" cy="2040000"/>
          </a:xfrm>
          <a:prstGeom prst="rect">
            <a:avLst/>
          </a:prstGeom>
        </p:spPr>
        <p:txBody>
          <a:bodyPr spcFirstLastPara="1" wrap="square" lIns="91425" tIns="91425" rIns="91425" bIns="91425" anchor="t" anchorCtr="0">
            <a:noAutofit/>
          </a:bodyPr>
          <a:lstStyle>
            <a:lvl1pPr marL="457200" lvl="0" indent="-317500" rtl="0">
              <a:spcBef>
                <a:spcPts val="600"/>
              </a:spcBef>
              <a:spcAft>
                <a:spcPts val="0"/>
              </a:spcAft>
              <a:buSzPts val="1400"/>
              <a:buChar char="▪"/>
              <a:defRPr sz="1400"/>
            </a:lvl1pPr>
            <a:lvl2pPr marL="914400" lvl="1" indent="-317500" rtl="0">
              <a:spcBef>
                <a:spcPts val="0"/>
              </a:spcBef>
              <a:spcAft>
                <a:spcPts val="0"/>
              </a:spcAft>
              <a:buSzPts val="1400"/>
              <a:buChar char="□"/>
              <a:defRPr sz="1400"/>
            </a:lvl2pPr>
            <a:lvl3pPr marL="1371600" lvl="2" indent="-317500" rtl="0">
              <a:spcBef>
                <a:spcPts val="0"/>
              </a:spcBef>
              <a:spcAft>
                <a:spcPts val="0"/>
              </a:spcAft>
              <a:buSzPts val="1400"/>
              <a:buChar char="□"/>
              <a:defRPr sz="1400"/>
            </a:lvl3pPr>
            <a:lvl4pPr marL="1828800" lvl="3" indent="-317500" rtl="0">
              <a:spcBef>
                <a:spcPts val="0"/>
              </a:spcBef>
              <a:spcAft>
                <a:spcPts val="0"/>
              </a:spcAft>
              <a:buSzPts val="1400"/>
              <a:buChar char="□"/>
              <a:defRPr sz="1400"/>
            </a:lvl4pPr>
            <a:lvl5pPr marL="2286000" lvl="4" indent="-317500" rtl="0">
              <a:spcBef>
                <a:spcPts val="0"/>
              </a:spcBef>
              <a:spcAft>
                <a:spcPts val="0"/>
              </a:spcAft>
              <a:buSzPts val="1400"/>
              <a:buChar char="○"/>
              <a:defRPr sz="1400"/>
            </a:lvl5pPr>
            <a:lvl6pPr marL="2743200" lvl="5" indent="-317500" rtl="0">
              <a:spcBef>
                <a:spcPts val="0"/>
              </a:spcBef>
              <a:spcAft>
                <a:spcPts val="0"/>
              </a:spcAft>
              <a:buSzPts val="1400"/>
              <a:buChar char="■"/>
              <a:defRPr sz="1400"/>
            </a:lvl6pPr>
            <a:lvl7pPr marL="3200400" lvl="6" indent="-317500" rtl="0">
              <a:spcBef>
                <a:spcPts val="0"/>
              </a:spcBef>
              <a:spcAft>
                <a:spcPts val="0"/>
              </a:spcAft>
              <a:buSzPts val="1400"/>
              <a:buChar char="●"/>
              <a:defRPr sz="1400"/>
            </a:lvl7pPr>
            <a:lvl8pPr marL="3657600" lvl="7" indent="-317500" rtl="0">
              <a:spcBef>
                <a:spcPts val="0"/>
              </a:spcBef>
              <a:spcAft>
                <a:spcPts val="0"/>
              </a:spcAft>
              <a:buSzPts val="1400"/>
              <a:buChar char="○"/>
              <a:defRPr sz="1400"/>
            </a:lvl8pPr>
            <a:lvl9pPr marL="4114800" lvl="8" indent="-317500" rtl="0">
              <a:spcBef>
                <a:spcPts val="0"/>
              </a:spcBef>
              <a:spcAft>
                <a:spcPts val="0"/>
              </a:spcAft>
              <a:buSzPts val="1400"/>
              <a:buChar char="■"/>
              <a:defRPr sz="1400"/>
            </a:lvl9pPr>
          </a:lstStyle>
          <a:p>
            <a:endParaRPr/>
          </a:p>
        </p:txBody>
      </p:sp>
      <p:sp>
        <p:nvSpPr>
          <p:cNvPr id="37" name="Google Shape;37;p7"/>
          <p:cNvSpPr txBox="1">
            <a:spLocks noGrp="1"/>
          </p:cNvSpPr>
          <p:nvPr>
            <p:ph type="body" idx="2"/>
          </p:nvPr>
        </p:nvSpPr>
        <p:spPr>
          <a:xfrm>
            <a:off x="3356739" y="2312925"/>
            <a:ext cx="2366400" cy="2040000"/>
          </a:xfrm>
          <a:prstGeom prst="rect">
            <a:avLst/>
          </a:prstGeom>
        </p:spPr>
        <p:txBody>
          <a:bodyPr spcFirstLastPara="1" wrap="square" lIns="91425" tIns="91425" rIns="91425" bIns="91425" anchor="t" anchorCtr="0">
            <a:noAutofit/>
          </a:bodyPr>
          <a:lstStyle>
            <a:lvl1pPr marL="457200" lvl="0" indent="-317500" rtl="0">
              <a:spcBef>
                <a:spcPts val="600"/>
              </a:spcBef>
              <a:spcAft>
                <a:spcPts val="0"/>
              </a:spcAft>
              <a:buSzPts val="1400"/>
              <a:buChar char="▪"/>
              <a:defRPr sz="1400"/>
            </a:lvl1pPr>
            <a:lvl2pPr marL="914400" lvl="1" indent="-317500" rtl="0">
              <a:spcBef>
                <a:spcPts val="0"/>
              </a:spcBef>
              <a:spcAft>
                <a:spcPts val="0"/>
              </a:spcAft>
              <a:buSzPts val="1400"/>
              <a:buChar char="□"/>
              <a:defRPr sz="1400"/>
            </a:lvl2pPr>
            <a:lvl3pPr marL="1371600" lvl="2" indent="-317500" rtl="0">
              <a:spcBef>
                <a:spcPts val="0"/>
              </a:spcBef>
              <a:spcAft>
                <a:spcPts val="0"/>
              </a:spcAft>
              <a:buSzPts val="1400"/>
              <a:buChar char="□"/>
              <a:defRPr sz="1400"/>
            </a:lvl3pPr>
            <a:lvl4pPr marL="1828800" lvl="3" indent="-317500" rtl="0">
              <a:spcBef>
                <a:spcPts val="0"/>
              </a:spcBef>
              <a:spcAft>
                <a:spcPts val="0"/>
              </a:spcAft>
              <a:buSzPts val="1400"/>
              <a:buChar char="□"/>
              <a:defRPr sz="1400"/>
            </a:lvl4pPr>
            <a:lvl5pPr marL="2286000" lvl="4" indent="-317500" rtl="0">
              <a:spcBef>
                <a:spcPts val="0"/>
              </a:spcBef>
              <a:spcAft>
                <a:spcPts val="0"/>
              </a:spcAft>
              <a:buSzPts val="1400"/>
              <a:buChar char="○"/>
              <a:defRPr sz="1400"/>
            </a:lvl5pPr>
            <a:lvl6pPr marL="2743200" lvl="5" indent="-317500" rtl="0">
              <a:spcBef>
                <a:spcPts val="0"/>
              </a:spcBef>
              <a:spcAft>
                <a:spcPts val="0"/>
              </a:spcAft>
              <a:buSzPts val="1400"/>
              <a:buChar char="■"/>
              <a:defRPr sz="1400"/>
            </a:lvl6pPr>
            <a:lvl7pPr marL="3200400" lvl="6" indent="-317500" rtl="0">
              <a:spcBef>
                <a:spcPts val="0"/>
              </a:spcBef>
              <a:spcAft>
                <a:spcPts val="0"/>
              </a:spcAft>
              <a:buSzPts val="1400"/>
              <a:buChar char="●"/>
              <a:defRPr sz="1400"/>
            </a:lvl7pPr>
            <a:lvl8pPr marL="3657600" lvl="7" indent="-317500" rtl="0">
              <a:spcBef>
                <a:spcPts val="0"/>
              </a:spcBef>
              <a:spcAft>
                <a:spcPts val="0"/>
              </a:spcAft>
              <a:buSzPts val="1400"/>
              <a:buChar char="○"/>
              <a:defRPr sz="1400"/>
            </a:lvl8pPr>
            <a:lvl9pPr marL="4114800" lvl="8" indent="-317500" rtl="0">
              <a:spcBef>
                <a:spcPts val="0"/>
              </a:spcBef>
              <a:spcAft>
                <a:spcPts val="0"/>
              </a:spcAft>
              <a:buSzPts val="1400"/>
              <a:buChar char="■"/>
              <a:defRPr sz="1400"/>
            </a:lvl9pPr>
          </a:lstStyle>
          <a:p>
            <a:endParaRPr/>
          </a:p>
        </p:txBody>
      </p:sp>
      <p:sp>
        <p:nvSpPr>
          <p:cNvPr id="38" name="Google Shape;38;p7"/>
          <p:cNvSpPr txBox="1">
            <a:spLocks noGrp="1"/>
          </p:cNvSpPr>
          <p:nvPr>
            <p:ph type="body" idx="3"/>
          </p:nvPr>
        </p:nvSpPr>
        <p:spPr>
          <a:xfrm>
            <a:off x="5844329" y="2312925"/>
            <a:ext cx="2366400" cy="2040000"/>
          </a:xfrm>
          <a:prstGeom prst="rect">
            <a:avLst/>
          </a:prstGeom>
        </p:spPr>
        <p:txBody>
          <a:bodyPr spcFirstLastPara="1" wrap="square" lIns="91425" tIns="91425" rIns="91425" bIns="91425" anchor="t" anchorCtr="0">
            <a:noAutofit/>
          </a:bodyPr>
          <a:lstStyle>
            <a:lvl1pPr marL="457200" lvl="0" indent="-317500" rtl="0">
              <a:spcBef>
                <a:spcPts val="600"/>
              </a:spcBef>
              <a:spcAft>
                <a:spcPts val="0"/>
              </a:spcAft>
              <a:buSzPts val="1400"/>
              <a:buChar char="▪"/>
              <a:defRPr sz="1400"/>
            </a:lvl1pPr>
            <a:lvl2pPr marL="914400" lvl="1" indent="-317500" rtl="0">
              <a:spcBef>
                <a:spcPts val="0"/>
              </a:spcBef>
              <a:spcAft>
                <a:spcPts val="0"/>
              </a:spcAft>
              <a:buSzPts val="1400"/>
              <a:buChar char="□"/>
              <a:defRPr sz="1400"/>
            </a:lvl2pPr>
            <a:lvl3pPr marL="1371600" lvl="2" indent="-317500" rtl="0">
              <a:spcBef>
                <a:spcPts val="0"/>
              </a:spcBef>
              <a:spcAft>
                <a:spcPts val="0"/>
              </a:spcAft>
              <a:buSzPts val="1400"/>
              <a:buChar char="□"/>
              <a:defRPr sz="1400"/>
            </a:lvl3pPr>
            <a:lvl4pPr marL="1828800" lvl="3" indent="-317500" rtl="0">
              <a:spcBef>
                <a:spcPts val="0"/>
              </a:spcBef>
              <a:spcAft>
                <a:spcPts val="0"/>
              </a:spcAft>
              <a:buSzPts val="1400"/>
              <a:buChar char="□"/>
              <a:defRPr sz="1400"/>
            </a:lvl4pPr>
            <a:lvl5pPr marL="2286000" lvl="4" indent="-317500" rtl="0">
              <a:spcBef>
                <a:spcPts val="0"/>
              </a:spcBef>
              <a:spcAft>
                <a:spcPts val="0"/>
              </a:spcAft>
              <a:buSzPts val="1400"/>
              <a:buChar char="○"/>
              <a:defRPr sz="1400"/>
            </a:lvl5pPr>
            <a:lvl6pPr marL="2743200" lvl="5" indent="-317500" rtl="0">
              <a:spcBef>
                <a:spcPts val="0"/>
              </a:spcBef>
              <a:spcAft>
                <a:spcPts val="0"/>
              </a:spcAft>
              <a:buSzPts val="1400"/>
              <a:buChar char="■"/>
              <a:defRPr sz="1400"/>
            </a:lvl6pPr>
            <a:lvl7pPr marL="3200400" lvl="6" indent="-317500" rtl="0">
              <a:spcBef>
                <a:spcPts val="0"/>
              </a:spcBef>
              <a:spcAft>
                <a:spcPts val="0"/>
              </a:spcAft>
              <a:buSzPts val="1400"/>
              <a:buChar char="●"/>
              <a:defRPr sz="1400"/>
            </a:lvl7pPr>
            <a:lvl8pPr marL="3657600" lvl="7" indent="-317500" rtl="0">
              <a:spcBef>
                <a:spcPts val="0"/>
              </a:spcBef>
              <a:spcAft>
                <a:spcPts val="0"/>
              </a:spcAft>
              <a:buSzPts val="1400"/>
              <a:buChar char="○"/>
              <a:defRPr sz="1400"/>
            </a:lvl8pPr>
            <a:lvl9pPr marL="4114800" lvl="8" indent="-317500" rtl="0">
              <a:spcBef>
                <a:spcPts val="0"/>
              </a:spcBef>
              <a:spcAft>
                <a:spcPts val="0"/>
              </a:spcAft>
              <a:buSzPts val="1400"/>
              <a:buChar char="■"/>
              <a:defRPr sz="1400"/>
            </a:lvl9pPr>
          </a:lstStyle>
          <a:p>
            <a:endParaRPr/>
          </a:p>
        </p:txBody>
      </p:sp>
      <p:sp>
        <p:nvSpPr>
          <p:cNvPr id="39" name="Google Shape;39;p7"/>
          <p:cNvSpPr txBox="1">
            <a:spLocks noGrp="1"/>
          </p:cNvSpPr>
          <p:nvPr>
            <p:ph type="sldNum" idx="12"/>
          </p:nvPr>
        </p:nvSpPr>
        <p:spPr>
          <a:xfrm>
            <a:off x="8159499" y="4393278"/>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0"/>
        <p:cNvGrpSpPr/>
        <p:nvPr/>
      </p:nvGrpSpPr>
      <p:grpSpPr>
        <a:xfrm>
          <a:off x="0" y="0"/>
          <a:ext cx="0" cy="0"/>
          <a:chOff x="0" y="0"/>
          <a:chExt cx="0" cy="0"/>
        </a:xfrm>
      </p:grpSpPr>
      <p:sp>
        <p:nvSpPr>
          <p:cNvPr id="41" name="Google Shape;41;p8"/>
          <p:cNvSpPr/>
          <p:nvPr/>
        </p:nvSpPr>
        <p:spPr>
          <a:xfrm>
            <a:off x="198600" y="198600"/>
            <a:ext cx="8746800" cy="4760700"/>
          </a:xfrm>
          <a:prstGeom prst="frame">
            <a:avLst>
              <a:gd name="adj1" fmla="val 4126"/>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8"/>
          <p:cNvSpPr txBox="1">
            <a:spLocks noGrp="1"/>
          </p:cNvSpPr>
          <p:nvPr>
            <p:ph type="title"/>
          </p:nvPr>
        </p:nvSpPr>
        <p:spPr>
          <a:xfrm>
            <a:off x="869150" y="847600"/>
            <a:ext cx="5092200" cy="1360200"/>
          </a:xfrm>
          <a:prstGeom prst="rect">
            <a:avLst/>
          </a:prstGeom>
        </p:spPr>
        <p:txBody>
          <a:bodyPr spcFirstLastPara="1" wrap="square" lIns="91425" tIns="91425" rIns="91425" bIns="91425" anchor="b" anchorCtr="0">
            <a:noAutofit/>
          </a:bodyPr>
          <a:lstStyle>
            <a:lvl1pPr lvl="0">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a:endParaRPr/>
          </a:p>
        </p:txBody>
      </p:sp>
      <p:sp>
        <p:nvSpPr>
          <p:cNvPr id="43" name="Google Shape;43;p8"/>
          <p:cNvSpPr txBox="1">
            <a:spLocks noGrp="1"/>
          </p:cNvSpPr>
          <p:nvPr>
            <p:ph type="sldNum" idx="12"/>
          </p:nvPr>
        </p:nvSpPr>
        <p:spPr>
          <a:xfrm>
            <a:off x="8159499" y="4393278"/>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4"/>
        <p:cNvGrpSpPr/>
        <p:nvPr/>
      </p:nvGrpSpPr>
      <p:grpSpPr>
        <a:xfrm>
          <a:off x="0" y="0"/>
          <a:ext cx="0" cy="0"/>
          <a:chOff x="0" y="0"/>
          <a:chExt cx="0" cy="0"/>
        </a:xfrm>
      </p:grpSpPr>
      <p:sp>
        <p:nvSpPr>
          <p:cNvPr id="45" name="Google Shape;45;p9"/>
          <p:cNvSpPr/>
          <p:nvPr/>
        </p:nvSpPr>
        <p:spPr>
          <a:xfrm>
            <a:off x="198600" y="198600"/>
            <a:ext cx="8746800" cy="4760700"/>
          </a:xfrm>
          <a:prstGeom prst="frame">
            <a:avLst>
              <a:gd name="adj1" fmla="val 4126"/>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9"/>
          <p:cNvSpPr txBox="1">
            <a:spLocks noGrp="1"/>
          </p:cNvSpPr>
          <p:nvPr>
            <p:ph type="body" idx="1"/>
          </p:nvPr>
        </p:nvSpPr>
        <p:spPr>
          <a:xfrm>
            <a:off x="840425" y="3949100"/>
            <a:ext cx="7463100" cy="519600"/>
          </a:xfrm>
          <a:prstGeom prst="rect">
            <a:avLst/>
          </a:prstGeom>
        </p:spPr>
        <p:txBody>
          <a:bodyPr spcFirstLastPara="1" wrap="square" lIns="91425" tIns="91425" rIns="91425" bIns="91425" anchor="t" anchorCtr="0">
            <a:noAutofit/>
          </a:bodyPr>
          <a:lstStyle>
            <a:lvl1pPr marL="457200" lvl="0" indent="-228600">
              <a:spcBef>
                <a:spcPts val="360"/>
              </a:spcBef>
              <a:spcAft>
                <a:spcPts val="0"/>
              </a:spcAft>
              <a:buSzPts val="1800"/>
              <a:buFont typeface="Work Sans"/>
              <a:buNone/>
              <a:defRPr sz="1800" b="1">
                <a:latin typeface="Work Sans"/>
                <a:ea typeface="Work Sans"/>
                <a:cs typeface="Work Sans"/>
                <a:sym typeface="Work Sans"/>
              </a:defRPr>
            </a:lvl1pPr>
          </a:lstStyle>
          <a:p>
            <a:endParaRPr/>
          </a:p>
        </p:txBody>
      </p:sp>
      <p:sp>
        <p:nvSpPr>
          <p:cNvPr id="47" name="Google Shape;47;p9"/>
          <p:cNvSpPr txBox="1">
            <a:spLocks noGrp="1"/>
          </p:cNvSpPr>
          <p:nvPr>
            <p:ph type="sldNum" idx="12"/>
          </p:nvPr>
        </p:nvSpPr>
        <p:spPr>
          <a:xfrm>
            <a:off x="8159499" y="4393278"/>
            <a:ext cx="548700" cy="393600"/>
          </a:xfrm>
          <a:prstGeom prst="rect">
            <a:avLst/>
          </a:prstGeom>
        </p:spPr>
        <p:txBody>
          <a:bodyPr spcFirstLastPara="1" wrap="square" lIns="91425" tIns="91425" rIns="91425" bIns="91425" anchor="ctr" anchorCtr="0">
            <a:noAutofit/>
          </a:bodyPr>
          <a:lstStyle>
            <a:lvl1pPr lvl="0">
              <a:buNone/>
              <a:defRPr>
                <a:latin typeface="Work Sans"/>
                <a:ea typeface="Work Sans"/>
                <a:cs typeface="Work Sans"/>
                <a:sym typeface="Work Sans"/>
              </a:defRPr>
            </a:lvl1pPr>
            <a:lvl2pPr lvl="1">
              <a:buNone/>
              <a:defRPr>
                <a:latin typeface="Work Sans"/>
                <a:ea typeface="Work Sans"/>
                <a:cs typeface="Work Sans"/>
                <a:sym typeface="Work Sans"/>
              </a:defRPr>
            </a:lvl2pPr>
            <a:lvl3pPr lvl="2">
              <a:buNone/>
              <a:defRPr>
                <a:latin typeface="Work Sans"/>
                <a:ea typeface="Work Sans"/>
                <a:cs typeface="Work Sans"/>
                <a:sym typeface="Work Sans"/>
              </a:defRPr>
            </a:lvl3pPr>
            <a:lvl4pPr lvl="3">
              <a:buNone/>
              <a:defRPr>
                <a:latin typeface="Work Sans"/>
                <a:ea typeface="Work Sans"/>
                <a:cs typeface="Work Sans"/>
                <a:sym typeface="Work Sans"/>
              </a:defRPr>
            </a:lvl4pPr>
            <a:lvl5pPr lvl="4">
              <a:buNone/>
              <a:defRPr>
                <a:latin typeface="Work Sans"/>
                <a:ea typeface="Work Sans"/>
                <a:cs typeface="Work Sans"/>
                <a:sym typeface="Work Sans"/>
              </a:defRPr>
            </a:lvl5pPr>
            <a:lvl6pPr lvl="5">
              <a:buNone/>
              <a:defRPr>
                <a:latin typeface="Work Sans"/>
                <a:ea typeface="Work Sans"/>
                <a:cs typeface="Work Sans"/>
                <a:sym typeface="Work Sans"/>
              </a:defRPr>
            </a:lvl6pPr>
            <a:lvl7pPr lvl="6">
              <a:buNone/>
              <a:defRPr>
                <a:latin typeface="Work Sans"/>
                <a:ea typeface="Work Sans"/>
                <a:cs typeface="Work Sans"/>
                <a:sym typeface="Work Sans"/>
              </a:defRPr>
            </a:lvl7pPr>
            <a:lvl8pPr lvl="7">
              <a:buNone/>
              <a:defRPr>
                <a:latin typeface="Work Sans"/>
                <a:ea typeface="Work Sans"/>
                <a:cs typeface="Work Sans"/>
                <a:sym typeface="Work Sans"/>
              </a:defRPr>
            </a:lvl8pPr>
            <a:lvl9pPr lvl="8">
              <a:buNone/>
              <a:defRPr>
                <a:latin typeface="Work Sans"/>
                <a:ea typeface="Work Sans"/>
                <a:cs typeface="Work Sans"/>
                <a:sym typeface="Work Sans"/>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0"/>
          <p:cNvSpPr/>
          <p:nvPr/>
        </p:nvSpPr>
        <p:spPr>
          <a:xfrm>
            <a:off x="198600" y="198600"/>
            <a:ext cx="8746800" cy="4760700"/>
          </a:xfrm>
          <a:prstGeom prst="frame">
            <a:avLst>
              <a:gd name="adj1" fmla="val 4126"/>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10"/>
          <p:cNvSpPr txBox="1">
            <a:spLocks noGrp="1"/>
          </p:cNvSpPr>
          <p:nvPr>
            <p:ph type="sldNum" idx="12"/>
          </p:nvPr>
        </p:nvSpPr>
        <p:spPr>
          <a:xfrm>
            <a:off x="8159499" y="4393278"/>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869150" y="847600"/>
            <a:ext cx="5092200" cy="13602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Clr>
                <a:schemeClr val="dk1"/>
              </a:buClr>
              <a:buSzPts val="4000"/>
              <a:buFont typeface="Work Sans"/>
              <a:buNone/>
              <a:defRPr sz="4000" b="1">
                <a:solidFill>
                  <a:schemeClr val="dk1"/>
                </a:solidFill>
                <a:latin typeface="Work Sans"/>
                <a:ea typeface="Work Sans"/>
                <a:cs typeface="Work Sans"/>
                <a:sym typeface="Work Sans"/>
              </a:defRPr>
            </a:lvl1pPr>
            <a:lvl2pPr lvl="1">
              <a:spcBef>
                <a:spcPts val="0"/>
              </a:spcBef>
              <a:spcAft>
                <a:spcPts val="0"/>
              </a:spcAft>
              <a:buClr>
                <a:schemeClr val="dk1"/>
              </a:buClr>
              <a:buSzPts val="4000"/>
              <a:buFont typeface="Work Sans"/>
              <a:buNone/>
              <a:defRPr sz="4000" b="1">
                <a:solidFill>
                  <a:schemeClr val="dk1"/>
                </a:solidFill>
                <a:latin typeface="Work Sans"/>
                <a:ea typeface="Work Sans"/>
                <a:cs typeface="Work Sans"/>
                <a:sym typeface="Work Sans"/>
              </a:defRPr>
            </a:lvl2pPr>
            <a:lvl3pPr lvl="2">
              <a:spcBef>
                <a:spcPts val="0"/>
              </a:spcBef>
              <a:spcAft>
                <a:spcPts val="0"/>
              </a:spcAft>
              <a:buClr>
                <a:schemeClr val="dk1"/>
              </a:buClr>
              <a:buSzPts val="4000"/>
              <a:buFont typeface="Work Sans"/>
              <a:buNone/>
              <a:defRPr sz="4000" b="1">
                <a:solidFill>
                  <a:schemeClr val="dk1"/>
                </a:solidFill>
                <a:latin typeface="Work Sans"/>
                <a:ea typeface="Work Sans"/>
                <a:cs typeface="Work Sans"/>
                <a:sym typeface="Work Sans"/>
              </a:defRPr>
            </a:lvl3pPr>
            <a:lvl4pPr lvl="3">
              <a:spcBef>
                <a:spcPts val="0"/>
              </a:spcBef>
              <a:spcAft>
                <a:spcPts val="0"/>
              </a:spcAft>
              <a:buClr>
                <a:schemeClr val="dk1"/>
              </a:buClr>
              <a:buSzPts val="4000"/>
              <a:buFont typeface="Work Sans"/>
              <a:buNone/>
              <a:defRPr sz="4000" b="1">
                <a:solidFill>
                  <a:schemeClr val="dk1"/>
                </a:solidFill>
                <a:latin typeface="Work Sans"/>
                <a:ea typeface="Work Sans"/>
                <a:cs typeface="Work Sans"/>
                <a:sym typeface="Work Sans"/>
              </a:defRPr>
            </a:lvl4pPr>
            <a:lvl5pPr lvl="4">
              <a:spcBef>
                <a:spcPts val="0"/>
              </a:spcBef>
              <a:spcAft>
                <a:spcPts val="0"/>
              </a:spcAft>
              <a:buClr>
                <a:schemeClr val="dk1"/>
              </a:buClr>
              <a:buSzPts val="4000"/>
              <a:buFont typeface="Work Sans"/>
              <a:buNone/>
              <a:defRPr sz="4000" b="1">
                <a:solidFill>
                  <a:schemeClr val="dk1"/>
                </a:solidFill>
                <a:latin typeface="Work Sans"/>
                <a:ea typeface="Work Sans"/>
                <a:cs typeface="Work Sans"/>
                <a:sym typeface="Work Sans"/>
              </a:defRPr>
            </a:lvl5pPr>
            <a:lvl6pPr lvl="5">
              <a:spcBef>
                <a:spcPts val="0"/>
              </a:spcBef>
              <a:spcAft>
                <a:spcPts val="0"/>
              </a:spcAft>
              <a:buClr>
                <a:schemeClr val="dk1"/>
              </a:buClr>
              <a:buSzPts val="4000"/>
              <a:buFont typeface="Work Sans"/>
              <a:buNone/>
              <a:defRPr sz="4000" b="1">
                <a:solidFill>
                  <a:schemeClr val="dk1"/>
                </a:solidFill>
                <a:latin typeface="Work Sans"/>
                <a:ea typeface="Work Sans"/>
                <a:cs typeface="Work Sans"/>
                <a:sym typeface="Work Sans"/>
              </a:defRPr>
            </a:lvl6pPr>
            <a:lvl7pPr lvl="6">
              <a:spcBef>
                <a:spcPts val="0"/>
              </a:spcBef>
              <a:spcAft>
                <a:spcPts val="0"/>
              </a:spcAft>
              <a:buClr>
                <a:schemeClr val="dk1"/>
              </a:buClr>
              <a:buSzPts val="4000"/>
              <a:buFont typeface="Work Sans"/>
              <a:buNone/>
              <a:defRPr sz="4000" b="1">
                <a:solidFill>
                  <a:schemeClr val="dk1"/>
                </a:solidFill>
                <a:latin typeface="Work Sans"/>
                <a:ea typeface="Work Sans"/>
                <a:cs typeface="Work Sans"/>
                <a:sym typeface="Work Sans"/>
              </a:defRPr>
            </a:lvl7pPr>
            <a:lvl8pPr lvl="7">
              <a:spcBef>
                <a:spcPts val="0"/>
              </a:spcBef>
              <a:spcAft>
                <a:spcPts val="0"/>
              </a:spcAft>
              <a:buClr>
                <a:schemeClr val="dk1"/>
              </a:buClr>
              <a:buSzPts val="4000"/>
              <a:buFont typeface="Work Sans"/>
              <a:buNone/>
              <a:defRPr sz="4000" b="1">
                <a:solidFill>
                  <a:schemeClr val="dk1"/>
                </a:solidFill>
                <a:latin typeface="Work Sans"/>
                <a:ea typeface="Work Sans"/>
                <a:cs typeface="Work Sans"/>
                <a:sym typeface="Work Sans"/>
              </a:defRPr>
            </a:lvl8pPr>
            <a:lvl9pPr lvl="8">
              <a:spcBef>
                <a:spcPts val="0"/>
              </a:spcBef>
              <a:spcAft>
                <a:spcPts val="0"/>
              </a:spcAft>
              <a:buClr>
                <a:schemeClr val="dk1"/>
              </a:buClr>
              <a:buSzPts val="4000"/>
              <a:buFont typeface="Work Sans"/>
              <a:buNone/>
              <a:defRPr sz="4000" b="1">
                <a:solidFill>
                  <a:schemeClr val="dk1"/>
                </a:solidFill>
                <a:latin typeface="Work Sans"/>
                <a:ea typeface="Work Sans"/>
                <a:cs typeface="Work Sans"/>
                <a:sym typeface="Work Sans"/>
              </a:defRPr>
            </a:lvl9pPr>
          </a:lstStyle>
          <a:p>
            <a:endParaRPr/>
          </a:p>
        </p:txBody>
      </p:sp>
      <p:sp>
        <p:nvSpPr>
          <p:cNvPr id="7" name="Google Shape;7;p1"/>
          <p:cNvSpPr txBox="1">
            <a:spLocks noGrp="1"/>
          </p:cNvSpPr>
          <p:nvPr>
            <p:ph type="body" idx="1"/>
          </p:nvPr>
        </p:nvSpPr>
        <p:spPr>
          <a:xfrm>
            <a:off x="869150" y="2312925"/>
            <a:ext cx="7405800" cy="2004000"/>
          </a:xfrm>
          <a:prstGeom prst="rect">
            <a:avLst/>
          </a:prstGeom>
          <a:noFill/>
          <a:ln>
            <a:noFill/>
          </a:ln>
        </p:spPr>
        <p:txBody>
          <a:bodyPr spcFirstLastPara="1" wrap="square" lIns="91425" tIns="91425" rIns="91425" bIns="91425" anchor="t" anchorCtr="0">
            <a:noAutofit/>
          </a:bodyPr>
          <a:lstStyle>
            <a:lvl1pPr marL="457200" lvl="0" indent="-355600">
              <a:spcBef>
                <a:spcPts val="600"/>
              </a:spcBef>
              <a:spcAft>
                <a:spcPts val="0"/>
              </a:spcAft>
              <a:buClr>
                <a:schemeClr val="dk1"/>
              </a:buClr>
              <a:buSzPts val="2000"/>
              <a:buFont typeface="Work Sans Regular"/>
              <a:buChar char="▪"/>
              <a:defRPr sz="2000">
                <a:solidFill>
                  <a:schemeClr val="dk1"/>
                </a:solidFill>
                <a:latin typeface="Work Sans Regular"/>
                <a:ea typeface="Work Sans Regular"/>
                <a:cs typeface="Work Sans Regular"/>
                <a:sym typeface="Work Sans Regular"/>
              </a:defRPr>
            </a:lvl1pPr>
            <a:lvl2pPr marL="914400" lvl="1" indent="-355600">
              <a:spcBef>
                <a:spcPts val="0"/>
              </a:spcBef>
              <a:spcAft>
                <a:spcPts val="0"/>
              </a:spcAft>
              <a:buClr>
                <a:schemeClr val="dk1"/>
              </a:buClr>
              <a:buSzPts val="2000"/>
              <a:buFont typeface="Work Sans Regular"/>
              <a:buChar char="□"/>
              <a:defRPr sz="2000">
                <a:solidFill>
                  <a:schemeClr val="dk1"/>
                </a:solidFill>
                <a:latin typeface="Work Sans Regular"/>
                <a:ea typeface="Work Sans Regular"/>
                <a:cs typeface="Work Sans Regular"/>
                <a:sym typeface="Work Sans Regular"/>
              </a:defRPr>
            </a:lvl2pPr>
            <a:lvl3pPr marL="1371600" lvl="2" indent="-355600">
              <a:spcBef>
                <a:spcPts val="0"/>
              </a:spcBef>
              <a:spcAft>
                <a:spcPts val="0"/>
              </a:spcAft>
              <a:buClr>
                <a:schemeClr val="dk1"/>
              </a:buClr>
              <a:buSzPts val="2000"/>
              <a:buFont typeface="Work Sans Regular"/>
              <a:buChar char="□"/>
              <a:defRPr sz="2000">
                <a:solidFill>
                  <a:schemeClr val="dk1"/>
                </a:solidFill>
                <a:latin typeface="Work Sans Regular"/>
                <a:ea typeface="Work Sans Regular"/>
                <a:cs typeface="Work Sans Regular"/>
                <a:sym typeface="Work Sans Regular"/>
              </a:defRPr>
            </a:lvl3pPr>
            <a:lvl4pPr marL="1828800" lvl="3" indent="-355600">
              <a:spcBef>
                <a:spcPts val="0"/>
              </a:spcBef>
              <a:spcAft>
                <a:spcPts val="0"/>
              </a:spcAft>
              <a:buClr>
                <a:schemeClr val="dk1"/>
              </a:buClr>
              <a:buSzPts val="2000"/>
              <a:buFont typeface="Work Sans Regular"/>
              <a:buChar char="□"/>
              <a:defRPr sz="2000">
                <a:solidFill>
                  <a:schemeClr val="dk1"/>
                </a:solidFill>
                <a:latin typeface="Work Sans Regular"/>
                <a:ea typeface="Work Sans Regular"/>
                <a:cs typeface="Work Sans Regular"/>
                <a:sym typeface="Work Sans Regular"/>
              </a:defRPr>
            </a:lvl4pPr>
            <a:lvl5pPr marL="2286000" lvl="4" indent="-355600">
              <a:spcBef>
                <a:spcPts val="0"/>
              </a:spcBef>
              <a:spcAft>
                <a:spcPts val="0"/>
              </a:spcAft>
              <a:buClr>
                <a:schemeClr val="dk1"/>
              </a:buClr>
              <a:buSzPts val="2000"/>
              <a:buFont typeface="Work Sans Regular"/>
              <a:buChar char="○"/>
              <a:defRPr sz="2000">
                <a:solidFill>
                  <a:schemeClr val="dk1"/>
                </a:solidFill>
                <a:latin typeface="Work Sans Regular"/>
                <a:ea typeface="Work Sans Regular"/>
                <a:cs typeface="Work Sans Regular"/>
                <a:sym typeface="Work Sans Regular"/>
              </a:defRPr>
            </a:lvl5pPr>
            <a:lvl6pPr marL="2743200" lvl="5" indent="-355600">
              <a:spcBef>
                <a:spcPts val="0"/>
              </a:spcBef>
              <a:spcAft>
                <a:spcPts val="0"/>
              </a:spcAft>
              <a:buClr>
                <a:schemeClr val="dk1"/>
              </a:buClr>
              <a:buSzPts val="2000"/>
              <a:buFont typeface="Work Sans Regular"/>
              <a:buChar char="■"/>
              <a:defRPr sz="2000">
                <a:solidFill>
                  <a:schemeClr val="dk1"/>
                </a:solidFill>
                <a:latin typeface="Work Sans Regular"/>
                <a:ea typeface="Work Sans Regular"/>
                <a:cs typeface="Work Sans Regular"/>
                <a:sym typeface="Work Sans Regular"/>
              </a:defRPr>
            </a:lvl6pPr>
            <a:lvl7pPr marL="3200400" lvl="6" indent="-355600">
              <a:spcBef>
                <a:spcPts val="0"/>
              </a:spcBef>
              <a:spcAft>
                <a:spcPts val="0"/>
              </a:spcAft>
              <a:buClr>
                <a:schemeClr val="dk1"/>
              </a:buClr>
              <a:buSzPts val="2000"/>
              <a:buFont typeface="Work Sans Regular"/>
              <a:buChar char="●"/>
              <a:defRPr sz="2000">
                <a:solidFill>
                  <a:schemeClr val="dk1"/>
                </a:solidFill>
                <a:latin typeface="Work Sans Regular"/>
                <a:ea typeface="Work Sans Regular"/>
                <a:cs typeface="Work Sans Regular"/>
                <a:sym typeface="Work Sans Regular"/>
              </a:defRPr>
            </a:lvl7pPr>
            <a:lvl8pPr marL="3657600" lvl="7" indent="-355600">
              <a:spcBef>
                <a:spcPts val="0"/>
              </a:spcBef>
              <a:spcAft>
                <a:spcPts val="0"/>
              </a:spcAft>
              <a:buClr>
                <a:schemeClr val="dk1"/>
              </a:buClr>
              <a:buSzPts val="2000"/>
              <a:buFont typeface="Work Sans Regular"/>
              <a:buChar char="○"/>
              <a:defRPr sz="2000">
                <a:solidFill>
                  <a:schemeClr val="dk1"/>
                </a:solidFill>
                <a:latin typeface="Work Sans Regular"/>
                <a:ea typeface="Work Sans Regular"/>
                <a:cs typeface="Work Sans Regular"/>
                <a:sym typeface="Work Sans Regular"/>
              </a:defRPr>
            </a:lvl8pPr>
            <a:lvl9pPr marL="4114800" lvl="8" indent="-355600">
              <a:spcBef>
                <a:spcPts val="0"/>
              </a:spcBef>
              <a:spcAft>
                <a:spcPts val="0"/>
              </a:spcAft>
              <a:buClr>
                <a:schemeClr val="dk1"/>
              </a:buClr>
              <a:buSzPts val="2000"/>
              <a:buFont typeface="Work Sans Regular"/>
              <a:buChar char="■"/>
              <a:defRPr sz="2000">
                <a:solidFill>
                  <a:schemeClr val="dk1"/>
                </a:solidFill>
                <a:latin typeface="Work Sans Regular"/>
                <a:ea typeface="Work Sans Regular"/>
                <a:cs typeface="Work Sans Regular"/>
                <a:sym typeface="Work Sans Regular"/>
              </a:defRPr>
            </a:lvl9pPr>
          </a:lstStyle>
          <a:p>
            <a:endParaRPr/>
          </a:p>
        </p:txBody>
      </p:sp>
      <p:sp>
        <p:nvSpPr>
          <p:cNvPr id="8" name="Google Shape;8;p1"/>
          <p:cNvSpPr txBox="1">
            <a:spLocks noGrp="1"/>
          </p:cNvSpPr>
          <p:nvPr>
            <p:ph type="sldNum" idx="12"/>
          </p:nvPr>
        </p:nvSpPr>
        <p:spPr>
          <a:xfrm>
            <a:off x="8159499" y="4393278"/>
            <a:ext cx="548700" cy="393600"/>
          </a:xfrm>
          <a:prstGeom prst="rect">
            <a:avLst/>
          </a:prstGeom>
          <a:noFill/>
          <a:ln>
            <a:noFill/>
          </a:ln>
        </p:spPr>
        <p:txBody>
          <a:bodyPr spcFirstLastPara="1" wrap="square" lIns="91425" tIns="91425" rIns="91425" bIns="91425" anchor="ctr" anchorCtr="0">
            <a:noAutofit/>
          </a:bodyPr>
          <a:lstStyle>
            <a:lvl1pPr lvl="0" algn="r">
              <a:buNone/>
              <a:defRPr sz="1300" b="1">
                <a:solidFill>
                  <a:schemeClr val="dk1"/>
                </a:solidFill>
                <a:latin typeface="Work Sans"/>
                <a:ea typeface="Work Sans"/>
                <a:cs typeface="Work Sans"/>
                <a:sym typeface="Work Sans"/>
              </a:defRPr>
            </a:lvl1pPr>
            <a:lvl2pPr lvl="1" algn="r">
              <a:buNone/>
              <a:defRPr sz="1300" b="1">
                <a:solidFill>
                  <a:schemeClr val="dk1"/>
                </a:solidFill>
                <a:latin typeface="Work Sans"/>
                <a:ea typeface="Work Sans"/>
                <a:cs typeface="Work Sans"/>
                <a:sym typeface="Work Sans"/>
              </a:defRPr>
            </a:lvl2pPr>
            <a:lvl3pPr lvl="2" algn="r">
              <a:buNone/>
              <a:defRPr sz="1300" b="1">
                <a:solidFill>
                  <a:schemeClr val="dk1"/>
                </a:solidFill>
                <a:latin typeface="Work Sans"/>
                <a:ea typeface="Work Sans"/>
                <a:cs typeface="Work Sans"/>
                <a:sym typeface="Work Sans"/>
              </a:defRPr>
            </a:lvl3pPr>
            <a:lvl4pPr lvl="3" algn="r">
              <a:buNone/>
              <a:defRPr sz="1300" b="1">
                <a:solidFill>
                  <a:schemeClr val="dk1"/>
                </a:solidFill>
                <a:latin typeface="Work Sans"/>
                <a:ea typeface="Work Sans"/>
                <a:cs typeface="Work Sans"/>
                <a:sym typeface="Work Sans"/>
              </a:defRPr>
            </a:lvl4pPr>
            <a:lvl5pPr lvl="4" algn="r">
              <a:buNone/>
              <a:defRPr sz="1300" b="1">
                <a:solidFill>
                  <a:schemeClr val="dk1"/>
                </a:solidFill>
                <a:latin typeface="Work Sans"/>
                <a:ea typeface="Work Sans"/>
                <a:cs typeface="Work Sans"/>
                <a:sym typeface="Work Sans"/>
              </a:defRPr>
            </a:lvl5pPr>
            <a:lvl6pPr lvl="5" algn="r">
              <a:buNone/>
              <a:defRPr sz="1300" b="1">
                <a:solidFill>
                  <a:schemeClr val="dk1"/>
                </a:solidFill>
                <a:latin typeface="Work Sans"/>
                <a:ea typeface="Work Sans"/>
                <a:cs typeface="Work Sans"/>
                <a:sym typeface="Work Sans"/>
              </a:defRPr>
            </a:lvl6pPr>
            <a:lvl7pPr lvl="6" algn="r">
              <a:buNone/>
              <a:defRPr sz="1300" b="1">
                <a:solidFill>
                  <a:schemeClr val="dk1"/>
                </a:solidFill>
                <a:latin typeface="Work Sans"/>
                <a:ea typeface="Work Sans"/>
                <a:cs typeface="Work Sans"/>
                <a:sym typeface="Work Sans"/>
              </a:defRPr>
            </a:lvl7pPr>
            <a:lvl8pPr lvl="7" algn="r">
              <a:buNone/>
              <a:defRPr sz="1300" b="1">
                <a:solidFill>
                  <a:schemeClr val="dk1"/>
                </a:solidFill>
                <a:latin typeface="Work Sans"/>
                <a:ea typeface="Work Sans"/>
                <a:cs typeface="Work Sans"/>
                <a:sym typeface="Work Sans"/>
              </a:defRPr>
            </a:lvl8pPr>
            <a:lvl9pPr lvl="8" algn="r">
              <a:buNone/>
              <a:defRPr sz="1300" b="1">
                <a:solidFill>
                  <a:schemeClr val="dk1"/>
                </a:solidFill>
                <a:latin typeface="Work Sans"/>
                <a:ea typeface="Work Sans"/>
                <a:cs typeface="Work Sans"/>
                <a:sym typeface="Work Sans"/>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5.xml"/><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5.xm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5.xml"/><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5.xml"/><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5.xml"/><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9.xml"/><Relationship Id="rId1" Type="http://schemas.openxmlformats.org/officeDocument/2006/relationships/slideLayout" Target="../slideLayouts/slideLayout4.xml"/><Relationship Id="rId4" Type="http://schemas.openxmlformats.org/officeDocument/2006/relationships/image" Target="../media/image31.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1.xml"/><Relationship Id="rId1" Type="http://schemas.openxmlformats.org/officeDocument/2006/relationships/slideLayout" Target="../slideLayouts/slideLayout4.xml"/><Relationship Id="rId4" Type="http://schemas.openxmlformats.org/officeDocument/2006/relationships/image" Target="../media/image34.png"/></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5.xml"/><Relationship Id="rId1" Type="http://schemas.openxmlformats.org/officeDocument/2006/relationships/slideLayout" Target="../slideLayouts/slideLayout4.xml"/><Relationship Id="rId5" Type="http://schemas.openxmlformats.org/officeDocument/2006/relationships/image" Target="../media/image40.png"/><Relationship Id="rId4" Type="http://schemas.openxmlformats.org/officeDocument/2006/relationships/image" Target="../media/image39.png"/></Relationships>
</file>

<file path=ppt/slides/_rels/slide3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6.xml"/><Relationship Id="rId1" Type="http://schemas.openxmlformats.org/officeDocument/2006/relationships/slideLayout" Target="../slideLayouts/slideLayout4.xml"/><Relationship Id="rId5" Type="http://schemas.openxmlformats.org/officeDocument/2006/relationships/image" Target="../media/image43.png"/><Relationship Id="rId4" Type="http://schemas.openxmlformats.org/officeDocument/2006/relationships/image" Target="../media/image42.png"/></Relationships>
</file>

<file path=ppt/slides/_rels/slide3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9.xml"/><Relationship Id="rId1" Type="http://schemas.openxmlformats.org/officeDocument/2006/relationships/slideLayout" Target="../slideLayouts/slideLayout4.xml"/><Relationship Id="rId4" Type="http://schemas.openxmlformats.org/officeDocument/2006/relationships/image" Target="../media/image47.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7.xml"/><Relationship Id="rId1" Type="http://schemas.openxmlformats.org/officeDocument/2006/relationships/slideLayout" Target="../slideLayouts/slideLayout4.xml"/><Relationship Id="rId4" Type="http://schemas.openxmlformats.org/officeDocument/2006/relationships/image" Target="../media/image56.png"/></Relationships>
</file>

<file path=ppt/slides/_rels/slide4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9.xml"/><Relationship Id="rId1" Type="http://schemas.openxmlformats.org/officeDocument/2006/relationships/slideLayout" Target="../slideLayouts/slideLayout4.xml"/><Relationship Id="rId4" Type="http://schemas.openxmlformats.org/officeDocument/2006/relationships/image" Target="../media/image59.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0.xml"/><Relationship Id="rId1" Type="http://schemas.openxmlformats.org/officeDocument/2006/relationships/slideLayout" Target="../slideLayouts/slideLayout4.xml"/><Relationship Id="rId6" Type="http://schemas.openxmlformats.org/officeDocument/2006/relationships/image" Target="../media/image59.png"/><Relationship Id="rId5" Type="http://schemas.openxmlformats.org/officeDocument/2006/relationships/image" Target="../media/image60.png"/><Relationship Id="rId4" Type="http://schemas.openxmlformats.org/officeDocument/2006/relationships/image" Target="../media/image56.png"/></Relationships>
</file>

<file path=ppt/slides/_rels/slide5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1.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3" Type="http://schemas.openxmlformats.org/officeDocument/2006/relationships/hyperlink" Target="https://developers.themoviedb.org/3/getting-started/introduction" TargetMode="External"/><Relationship Id="rId2" Type="http://schemas.openxmlformats.org/officeDocument/2006/relationships/notesSlide" Target="../notesSlides/notesSlide57.xml"/><Relationship Id="rId1" Type="http://schemas.openxmlformats.org/officeDocument/2006/relationships/slideLayout" Target="../slideLayouts/slideLayout4.xml"/><Relationship Id="rId4" Type="http://schemas.openxmlformats.org/officeDocument/2006/relationships/hyperlink" Target="https://en.wikipedia.org/wiki/Academy_Award_for_Best_Picture"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sp>
        <p:nvSpPr>
          <p:cNvPr id="58" name="Google Shape;58;p12"/>
          <p:cNvSpPr txBox="1">
            <a:spLocks noGrp="1"/>
          </p:cNvSpPr>
          <p:nvPr>
            <p:ph type="ctrTitle"/>
          </p:nvPr>
        </p:nvSpPr>
        <p:spPr>
          <a:xfrm>
            <a:off x="938100" y="950800"/>
            <a:ext cx="4914000" cy="1543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CZ1115 Mini Project </a:t>
            </a:r>
            <a:endParaRPr/>
          </a:p>
        </p:txBody>
      </p:sp>
      <p:sp>
        <p:nvSpPr>
          <p:cNvPr id="59" name="Google Shape;59;p12"/>
          <p:cNvSpPr txBox="1"/>
          <p:nvPr/>
        </p:nvSpPr>
        <p:spPr>
          <a:xfrm>
            <a:off x="972725" y="2494300"/>
            <a:ext cx="3111300" cy="169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dirty="0">
                <a:latin typeface="Work Sans"/>
                <a:ea typeface="Work Sans"/>
                <a:cs typeface="Work Sans"/>
                <a:sym typeface="Work Sans"/>
              </a:rPr>
              <a:t>Dataset:</a:t>
            </a:r>
            <a:r>
              <a:rPr lang="en" dirty="0">
                <a:latin typeface="Work Sans Regular"/>
                <a:ea typeface="Work Sans Regular"/>
                <a:cs typeface="Work Sans Regular"/>
                <a:sym typeface="Work Sans Regular"/>
              </a:rPr>
              <a:t> </a:t>
            </a:r>
            <a:endParaRPr dirty="0">
              <a:latin typeface="Work Sans Regular"/>
              <a:ea typeface="Work Sans Regular"/>
              <a:cs typeface="Work Sans Regular"/>
              <a:sym typeface="Work Sans Regular"/>
            </a:endParaRPr>
          </a:p>
          <a:p>
            <a:pPr marL="0" lvl="0" indent="0" algn="l" rtl="0">
              <a:spcBef>
                <a:spcPts val="0"/>
              </a:spcBef>
              <a:spcAft>
                <a:spcPts val="0"/>
              </a:spcAft>
              <a:buNone/>
            </a:pPr>
            <a:r>
              <a:rPr lang="en" dirty="0">
                <a:latin typeface="Work Sans Regular"/>
                <a:ea typeface="Work Sans Regular"/>
                <a:cs typeface="Work Sans Regular"/>
                <a:sym typeface="Work Sans Regular"/>
              </a:rPr>
              <a:t>The Movies Database APIs</a:t>
            </a:r>
            <a:endParaRPr dirty="0">
              <a:latin typeface="Work Sans Regular"/>
              <a:ea typeface="Work Sans Regular"/>
              <a:cs typeface="Work Sans Regular"/>
              <a:sym typeface="Work Sans Regular"/>
            </a:endParaRPr>
          </a:p>
          <a:p>
            <a:pPr marL="0" lvl="0" indent="0" algn="l" rtl="0">
              <a:spcBef>
                <a:spcPts val="0"/>
              </a:spcBef>
              <a:spcAft>
                <a:spcPts val="0"/>
              </a:spcAft>
              <a:buNone/>
            </a:pPr>
            <a:endParaRPr dirty="0">
              <a:latin typeface="Work Sans Regular"/>
              <a:ea typeface="Work Sans Regular"/>
              <a:cs typeface="Work Sans Regular"/>
              <a:sym typeface="Work Sans Regular"/>
            </a:endParaRPr>
          </a:p>
          <a:p>
            <a:pPr marL="0" lvl="0" indent="0" algn="l" rtl="0">
              <a:spcBef>
                <a:spcPts val="0"/>
              </a:spcBef>
              <a:spcAft>
                <a:spcPts val="0"/>
              </a:spcAft>
              <a:buNone/>
            </a:pPr>
            <a:r>
              <a:rPr lang="en" b="1" dirty="0">
                <a:latin typeface="Work Sans"/>
                <a:ea typeface="Work Sans"/>
                <a:cs typeface="Work Sans"/>
                <a:sym typeface="Work Sans"/>
              </a:rPr>
              <a:t>Group Members:</a:t>
            </a:r>
            <a:r>
              <a:rPr lang="en" dirty="0">
                <a:latin typeface="Work Sans Regular"/>
                <a:ea typeface="Work Sans Regular"/>
                <a:cs typeface="Work Sans Regular"/>
                <a:sym typeface="Work Sans Regular"/>
              </a:rPr>
              <a:t> </a:t>
            </a:r>
            <a:endParaRPr dirty="0">
              <a:latin typeface="Work Sans Regular"/>
              <a:ea typeface="Work Sans Regular"/>
              <a:cs typeface="Work Sans Regular"/>
              <a:sym typeface="Work Sans Regular"/>
            </a:endParaRPr>
          </a:p>
          <a:p>
            <a:pPr marL="0" lvl="0" indent="0" algn="l" rtl="0">
              <a:spcBef>
                <a:spcPts val="0"/>
              </a:spcBef>
              <a:spcAft>
                <a:spcPts val="0"/>
              </a:spcAft>
              <a:buNone/>
            </a:pPr>
            <a:r>
              <a:rPr lang="en" dirty="0">
                <a:latin typeface="Work Sans Regular"/>
                <a:ea typeface="Work Sans Regular"/>
                <a:cs typeface="Work Sans Regular"/>
                <a:sym typeface="Work Sans Regular"/>
              </a:rPr>
              <a:t>Xu Shaoyi U2022526B</a:t>
            </a:r>
            <a:endParaRPr dirty="0">
              <a:latin typeface="Work Sans Regular"/>
              <a:ea typeface="Work Sans Regular"/>
              <a:cs typeface="Work Sans Regular"/>
              <a:sym typeface="Work Sans Regular"/>
            </a:endParaRPr>
          </a:p>
          <a:p>
            <a:pPr marL="0" lvl="0" indent="0" algn="l" rtl="0">
              <a:spcBef>
                <a:spcPts val="0"/>
              </a:spcBef>
              <a:spcAft>
                <a:spcPts val="0"/>
              </a:spcAft>
              <a:buNone/>
            </a:pPr>
            <a:r>
              <a:rPr lang="en" dirty="0">
                <a:latin typeface="Work Sans Regular"/>
                <a:ea typeface="Work Sans Regular"/>
                <a:cs typeface="Work Sans Regular"/>
                <a:sym typeface="Work Sans Regular"/>
              </a:rPr>
              <a:t>Chua Yi Xiang U2022391F</a:t>
            </a:r>
            <a:endParaRPr dirty="0">
              <a:latin typeface="Work Sans Regular"/>
              <a:ea typeface="Work Sans Regular"/>
              <a:cs typeface="Work Sans Regular"/>
              <a:sym typeface="Work Sans Regular"/>
            </a:endParaRPr>
          </a:p>
          <a:p>
            <a:pPr marL="0" lvl="0" indent="0" algn="l" rtl="0">
              <a:spcBef>
                <a:spcPts val="0"/>
              </a:spcBef>
              <a:spcAft>
                <a:spcPts val="0"/>
              </a:spcAft>
              <a:buNone/>
            </a:pPr>
            <a:r>
              <a:rPr lang="en" dirty="0">
                <a:latin typeface="Work Sans Regular"/>
                <a:ea typeface="Work Sans Regular"/>
                <a:cs typeface="Work Sans Regular"/>
                <a:sym typeface="Work Sans Regular"/>
              </a:rPr>
              <a:t>Lau Xin Wei U2020986E</a:t>
            </a:r>
            <a:endParaRPr dirty="0">
              <a:latin typeface="Work Sans Regular"/>
              <a:ea typeface="Work Sans Regular"/>
              <a:cs typeface="Work Sans Regular"/>
              <a:sym typeface="Work Sans Regular"/>
            </a:endParaRPr>
          </a:p>
        </p:txBody>
      </p:sp>
      <p:pic>
        <p:nvPicPr>
          <p:cNvPr id="60" name="Google Shape;60;p12"/>
          <p:cNvPicPr preferRelativeResize="0"/>
          <p:nvPr/>
        </p:nvPicPr>
        <p:blipFill>
          <a:blip r:embed="rId3">
            <a:alphaModFix/>
          </a:blip>
          <a:stretch>
            <a:fillRect/>
          </a:stretch>
        </p:blipFill>
        <p:spPr>
          <a:xfrm>
            <a:off x="5120450" y="1225325"/>
            <a:ext cx="2692850" cy="2692850"/>
          </a:xfrm>
          <a:prstGeom prst="rect">
            <a:avLst/>
          </a:prstGeom>
          <a:noFill/>
          <a:ln>
            <a:noFill/>
          </a:ln>
        </p:spPr>
      </p:pic>
      <p:sp>
        <p:nvSpPr>
          <p:cNvPr id="2" name="TextBox 1">
            <a:extLst>
              <a:ext uri="{FF2B5EF4-FFF2-40B4-BE49-F238E27FC236}">
                <a16:creationId xmlns:a16="http://schemas.microsoft.com/office/drawing/2014/main" id="{2AA8EB67-E03F-433B-9BD5-F3D6FDAFE63D}"/>
              </a:ext>
            </a:extLst>
          </p:cNvPr>
          <p:cNvSpPr txBox="1"/>
          <p:nvPr/>
        </p:nvSpPr>
        <p:spPr>
          <a:xfrm>
            <a:off x="7877450" y="478590"/>
            <a:ext cx="920300" cy="523220"/>
          </a:xfrm>
          <a:prstGeom prst="rect">
            <a:avLst/>
          </a:prstGeom>
          <a:noFill/>
        </p:spPr>
        <p:txBody>
          <a:bodyPr wrap="square" rtlCol="0">
            <a:spAutoFit/>
          </a:bodyPr>
          <a:lstStyle/>
          <a:p>
            <a:r>
              <a:rPr lang="en-US" b="1" dirty="0">
                <a:latin typeface="Work Sans" panose="020B0604020202020204" charset="0"/>
              </a:rPr>
              <a:t>FSP7</a:t>
            </a:r>
          </a:p>
          <a:p>
            <a:r>
              <a:rPr lang="en-US" b="1" dirty="0">
                <a:latin typeface="Work Sans" panose="020B0604020202020204" charset="0"/>
              </a:rPr>
              <a:t>Team 5</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21"/>
          <p:cNvSpPr txBox="1">
            <a:spLocks noGrp="1"/>
          </p:cNvSpPr>
          <p:nvPr>
            <p:ph type="ctrTitle"/>
          </p:nvPr>
        </p:nvSpPr>
        <p:spPr>
          <a:xfrm>
            <a:off x="1012800" y="2919575"/>
            <a:ext cx="3740700" cy="738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Data Description</a:t>
            </a:r>
            <a:endParaRPr/>
          </a:p>
        </p:txBody>
      </p:sp>
      <p:sp>
        <p:nvSpPr>
          <p:cNvPr id="127" name="Google Shape;127;p21"/>
          <p:cNvSpPr txBox="1">
            <a:spLocks noGrp="1"/>
          </p:cNvSpPr>
          <p:nvPr>
            <p:ph type="subTitle" idx="1"/>
          </p:nvPr>
        </p:nvSpPr>
        <p:spPr>
          <a:xfrm>
            <a:off x="1012800" y="3525850"/>
            <a:ext cx="7060800" cy="49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following is the data that we got from the extraction</a:t>
            </a:r>
            <a:endParaRPr/>
          </a:p>
        </p:txBody>
      </p:sp>
      <p:sp>
        <p:nvSpPr>
          <p:cNvPr id="128" name="Google Shape;128;p21"/>
          <p:cNvSpPr txBox="1"/>
          <p:nvPr/>
        </p:nvSpPr>
        <p:spPr>
          <a:xfrm>
            <a:off x="6219050" y="337750"/>
            <a:ext cx="2232000" cy="1931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sz="12000" b="1">
                <a:solidFill>
                  <a:schemeClr val="dk1"/>
                </a:solidFill>
                <a:latin typeface="Work Sans"/>
                <a:ea typeface="Work Sans"/>
                <a:cs typeface="Work Sans"/>
                <a:sym typeface="Work Sans"/>
              </a:rPr>
              <a:t>3</a:t>
            </a:r>
            <a:r>
              <a:rPr lang="en" sz="9600" b="1">
                <a:solidFill>
                  <a:schemeClr val="dk1"/>
                </a:solidFill>
                <a:latin typeface="Work Sans"/>
                <a:ea typeface="Work Sans"/>
                <a:cs typeface="Work Sans"/>
                <a:sym typeface="Work Sans"/>
              </a:rPr>
              <a:t>.</a:t>
            </a:r>
            <a:endParaRPr sz="9600" b="1">
              <a:latin typeface="Work Sans"/>
              <a:ea typeface="Work Sans"/>
              <a:cs typeface="Work Sans"/>
              <a:sym typeface="Work Sans"/>
            </a:endParaRPr>
          </a:p>
        </p:txBody>
      </p:sp>
      <p:pic>
        <p:nvPicPr>
          <p:cNvPr id="129" name="Google Shape;129;p21"/>
          <p:cNvPicPr preferRelativeResize="0"/>
          <p:nvPr/>
        </p:nvPicPr>
        <p:blipFill>
          <a:blip r:embed="rId3">
            <a:alphaModFix/>
          </a:blip>
          <a:stretch>
            <a:fillRect/>
          </a:stretch>
        </p:blipFill>
        <p:spPr>
          <a:xfrm>
            <a:off x="4264650" y="2353600"/>
            <a:ext cx="1102426" cy="110242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22"/>
          <p:cNvSpPr txBox="1">
            <a:spLocks noGrp="1"/>
          </p:cNvSpPr>
          <p:nvPr>
            <p:ph type="title"/>
          </p:nvPr>
        </p:nvSpPr>
        <p:spPr>
          <a:xfrm>
            <a:off x="792950" y="612575"/>
            <a:ext cx="5215800" cy="680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Dataset Description</a:t>
            </a:r>
            <a:endParaRPr/>
          </a:p>
        </p:txBody>
      </p:sp>
      <p:sp>
        <p:nvSpPr>
          <p:cNvPr id="135" name="Google Shape;135;p22"/>
          <p:cNvSpPr txBox="1">
            <a:spLocks noGrp="1"/>
          </p:cNvSpPr>
          <p:nvPr>
            <p:ph type="sldNum" idx="12"/>
          </p:nvPr>
        </p:nvSpPr>
        <p:spPr>
          <a:xfrm>
            <a:off x="8159499" y="4393278"/>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11</a:t>
            </a:fld>
            <a:endParaRPr/>
          </a:p>
        </p:txBody>
      </p:sp>
      <p:sp>
        <p:nvSpPr>
          <p:cNvPr id="136" name="Google Shape;136;p22"/>
          <p:cNvSpPr txBox="1"/>
          <p:nvPr/>
        </p:nvSpPr>
        <p:spPr>
          <a:xfrm>
            <a:off x="6532450" y="2519200"/>
            <a:ext cx="2125800" cy="5850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300">
                <a:latin typeface="Work Sans"/>
                <a:ea typeface="Work Sans"/>
                <a:cs typeface="Work Sans"/>
                <a:sym typeface="Work Sans"/>
              </a:rPr>
              <a:t>Number of rows: 10000</a:t>
            </a:r>
            <a:endParaRPr sz="1300">
              <a:latin typeface="Work Sans"/>
              <a:ea typeface="Work Sans"/>
              <a:cs typeface="Work Sans"/>
              <a:sym typeface="Work Sans"/>
            </a:endParaRPr>
          </a:p>
          <a:p>
            <a:pPr marL="0" lvl="0" indent="0" algn="l" rtl="0">
              <a:spcBef>
                <a:spcPts val="0"/>
              </a:spcBef>
              <a:spcAft>
                <a:spcPts val="0"/>
              </a:spcAft>
              <a:buNone/>
            </a:pPr>
            <a:r>
              <a:rPr lang="en" sz="1300">
                <a:latin typeface="Work Sans"/>
                <a:ea typeface="Work Sans"/>
                <a:cs typeface="Work Sans"/>
                <a:sym typeface="Work Sans"/>
              </a:rPr>
              <a:t>Number of columns: 28</a:t>
            </a:r>
            <a:endParaRPr sz="1300">
              <a:latin typeface="Work Sans"/>
              <a:ea typeface="Work Sans"/>
              <a:cs typeface="Work Sans"/>
              <a:sym typeface="Work Sans"/>
            </a:endParaRPr>
          </a:p>
        </p:txBody>
      </p:sp>
      <p:sp>
        <p:nvSpPr>
          <p:cNvPr id="137" name="Google Shape;137;p22"/>
          <p:cNvSpPr txBox="1"/>
          <p:nvPr/>
        </p:nvSpPr>
        <p:spPr>
          <a:xfrm>
            <a:off x="846450" y="1221150"/>
            <a:ext cx="59931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dk1"/>
                </a:solidFill>
                <a:latin typeface="Work Sans"/>
                <a:ea typeface="Work Sans"/>
                <a:cs typeface="Work Sans"/>
                <a:sym typeface="Work Sans"/>
              </a:rPr>
              <a:t>Combining the movies dataset from TMDB and the Best Picture Awards dataset from Wikipedia:</a:t>
            </a:r>
            <a:endParaRPr/>
          </a:p>
        </p:txBody>
      </p:sp>
      <p:pic>
        <p:nvPicPr>
          <p:cNvPr id="138" name="Google Shape;138;p22"/>
          <p:cNvPicPr preferRelativeResize="0"/>
          <p:nvPr/>
        </p:nvPicPr>
        <p:blipFill rotWithShape="1">
          <a:blip r:embed="rId3">
            <a:alphaModFix/>
          </a:blip>
          <a:srcRect l="19686" t="35214" r="11645" b="15883"/>
          <a:stretch/>
        </p:blipFill>
        <p:spPr>
          <a:xfrm>
            <a:off x="960250" y="1903900"/>
            <a:ext cx="5331149" cy="22155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23"/>
          <p:cNvSpPr txBox="1">
            <a:spLocks noGrp="1"/>
          </p:cNvSpPr>
          <p:nvPr>
            <p:ph type="ctrTitle"/>
          </p:nvPr>
        </p:nvSpPr>
        <p:spPr>
          <a:xfrm>
            <a:off x="1012800" y="2919575"/>
            <a:ext cx="3740700" cy="738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Data Cleaning</a:t>
            </a:r>
            <a:endParaRPr/>
          </a:p>
        </p:txBody>
      </p:sp>
      <p:sp>
        <p:nvSpPr>
          <p:cNvPr id="144" name="Google Shape;144;p23"/>
          <p:cNvSpPr txBox="1">
            <a:spLocks noGrp="1"/>
          </p:cNvSpPr>
          <p:nvPr>
            <p:ph type="subTitle" idx="1"/>
          </p:nvPr>
        </p:nvSpPr>
        <p:spPr>
          <a:xfrm>
            <a:off x="1012800" y="3525850"/>
            <a:ext cx="7060800" cy="49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Let’s start by doing some data cleaning and preparation.</a:t>
            </a:r>
            <a:endParaRPr/>
          </a:p>
        </p:txBody>
      </p:sp>
      <p:sp>
        <p:nvSpPr>
          <p:cNvPr id="145" name="Google Shape;145;p23"/>
          <p:cNvSpPr txBox="1"/>
          <p:nvPr/>
        </p:nvSpPr>
        <p:spPr>
          <a:xfrm>
            <a:off x="6219050" y="337750"/>
            <a:ext cx="2232000" cy="1931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sz="12000" b="1">
                <a:solidFill>
                  <a:schemeClr val="dk1"/>
                </a:solidFill>
                <a:latin typeface="Work Sans"/>
                <a:ea typeface="Work Sans"/>
                <a:cs typeface="Work Sans"/>
                <a:sym typeface="Work Sans"/>
              </a:rPr>
              <a:t>4</a:t>
            </a:r>
            <a:r>
              <a:rPr lang="en" sz="9600" b="1">
                <a:solidFill>
                  <a:schemeClr val="dk1"/>
                </a:solidFill>
                <a:latin typeface="Work Sans"/>
                <a:ea typeface="Work Sans"/>
                <a:cs typeface="Work Sans"/>
                <a:sym typeface="Work Sans"/>
              </a:rPr>
              <a:t>.</a:t>
            </a:r>
            <a:endParaRPr sz="9600" b="1">
              <a:latin typeface="Work Sans"/>
              <a:ea typeface="Work Sans"/>
              <a:cs typeface="Work Sans"/>
              <a:sym typeface="Work Sans"/>
            </a:endParaRPr>
          </a:p>
        </p:txBody>
      </p:sp>
      <p:pic>
        <p:nvPicPr>
          <p:cNvPr id="146" name="Google Shape;146;p23"/>
          <p:cNvPicPr preferRelativeResize="0"/>
          <p:nvPr/>
        </p:nvPicPr>
        <p:blipFill>
          <a:blip r:embed="rId3">
            <a:alphaModFix/>
          </a:blip>
          <a:stretch>
            <a:fillRect/>
          </a:stretch>
        </p:blipFill>
        <p:spPr>
          <a:xfrm>
            <a:off x="4867950" y="2354550"/>
            <a:ext cx="1171300" cy="11713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24"/>
          <p:cNvSpPr txBox="1">
            <a:spLocks noGrp="1"/>
          </p:cNvSpPr>
          <p:nvPr>
            <p:ph type="title"/>
          </p:nvPr>
        </p:nvSpPr>
        <p:spPr>
          <a:xfrm>
            <a:off x="869150" y="550650"/>
            <a:ext cx="3895500" cy="742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Data Cleaning</a:t>
            </a:r>
            <a:endParaRPr/>
          </a:p>
        </p:txBody>
      </p:sp>
      <p:sp>
        <p:nvSpPr>
          <p:cNvPr id="152" name="Google Shape;152;p24"/>
          <p:cNvSpPr txBox="1">
            <a:spLocks noGrp="1"/>
          </p:cNvSpPr>
          <p:nvPr>
            <p:ph type="sldNum" idx="12"/>
          </p:nvPr>
        </p:nvSpPr>
        <p:spPr>
          <a:xfrm>
            <a:off x="8159499" y="4393278"/>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13</a:t>
            </a:fld>
            <a:endParaRPr/>
          </a:p>
        </p:txBody>
      </p:sp>
      <p:sp>
        <p:nvSpPr>
          <p:cNvPr id="153" name="Google Shape;153;p24"/>
          <p:cNvSpPr txBox="1"/>
          <p:nvPr/>
        </p:nvSpPr>
        <p:spPr>
          <a:xfrm>
            <a:off x="876750" y="1141050"/>
            <a:ext cx="53388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Work Sans"/>
                <a:ea typeface="Work Sans"/>
                <a:cs typeface="Work Sans"/>
                <a:sym typeface="Work Sans"/>
              </a:rPr>
              <a:t>First, we will start by dropping all rows with NaN values, 0 and empty list values such as these:</a:t>
            </a:r>
            <a:endParaRPr>
              <a:latin typeface="Work Sans"/>
              <a:ea typeface="Work Sans"/>
              <a:cs typeface="Work Sans"/>
              <a:sym typeface="Work Sans"/>
            </a:endParaRPr>
          </a:p>
        </p:txBody>
      </p:sp>
      <p:pic>
        <p:nvPicPr>
          <p:cNvPr id="154" name="Google Shape;154;p24"/>
          <p:cNvPicPr preferRelativeResize="0"/>
          <p:nvPr/>
        </p:nvPicPr>
        <p:blipFill rotWithShape="1">
          <a:blip r:embed="rId3">
            <a:alphaModFix/>
          </a:blip>
          <a:srcRect l="16271" t="27570" r="78891" b="36642"/>
          <a:stretch/>
        </p:blipFill>
        <p:spPr>
          <a:xfrm>
            <a:off x="1902050" y="1900575"/>
            <a:ext cx="649902" cy="2704824"/>
          </a:xfrm>
          <a:prstGeom prst="rect">
            <a:avLst/>
          </a:prstGeom>
          <a:noFill/>
          <a:ln>
            <a:noFill/>
          </a:ln>
        </p:spPr>
      </p:pic>
      <p:pic>
        <p:nvPicPr>
          <p:cNvPr id="155" name="Google Shape;155;p24"/>
          <p:cNvPicPr preferRelativeResize="0"/>
          <p:nvPr/>
        </p:nvPicPr>
        <p:blipFill rotWithShape="1">
          <a:blip r:embed="rId3">
            <a:alphaModFix/>
          </a:blip>
          <a:srcRect l="63843" t="27587" r="26669" b="29447"/>
          <a:stretch/>
        </p:blipFill>
        <p:spPr>
          <a:xfrm>
            <a:off x="3675500" y="1855350"/>
            <a:ext cx="1061816" cy="2704824"/>
          </a:xfrm>
          <a:prstGeom prst="rect">
            <a:avLst/>
          </a:prstGeom>
          <a:noFill/>
          <a:ln>
            <a:noFill/>
          </a:ln>
        </p:spPr>
      </p:pic>
      <p:pic>
        <p:nvPicPr>
          <p:cNvPr id="156" name="Google Shape;156;p24"/>
          <p:cNvPicPr preferRelativeResize="0"/>
          <p:nvPr/>
        </p:nvPicPr>
        <p:blipFill rotWithShape="1">
          <a:blip r:embed="rId4">
            <a:alphaModFix/>
          </a:blip>
          <a:srcRect l="31492" t="45906" r="45498" b="26801"/>
          <a:stretch/>
        </p:blipFill>
        <p:spPr>
          <a:xfrm>
            <a:off x="5485675" y="2362050"/>
            <a:ext cx="2262702" cy="1509624"/>
          </a:xfrm>
          <a:prstGeom prst="rect">
            <a:avLst/>
          </a:prstGeom>
          <a:noFill/>
          <a:ln>
            <a:noFill/>
          </a:ln>
        </p:spPr>
      </p:pic>
      <p:sp>
        <p:nvSpPr>
          <p:cNvPr id="157" name="Google Shape;157;p24"/>
          <p:cNvSpPr/>
          <p:nvPr/>
        </p:nvSpPr>
        <p:spPr>
          <a:xfrm>
            <a:off x="1832225" y="3134675"/>
            <a:ext cx="1095000" cy="3936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24"/>
          <p:cNvSpPr/>
          <p:nvPr/>
        </p:nvSpPr>
        <p:spPr>
          <a:xfrm>
            <a:off x="3529875" y="3999675"/>
            <a:ext cx="1095000" cy="3936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4"/>
          <p:cNvSpPr/>
          <p:nvPr/>
        </p:nvSpPr>
        <p:spPr>
          <a:xfrm>
            <a:off x="5485600" y="3056188"/>
            <a:ext cx="1095000" cy="3936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25"/>
          <p:cNvSpPr txBox="1">
            <a:spLocks noGrp="1"/>
          </p:cNvSpPr>
          <p:nvPr>
            <p:ph type="title"/>
          </p:nvPr>
        </p:nvSpPr>
        <p:spPr>
          <a:xfrm>
            <a:off x="869150" y="550650"/>
            <a:ext cx="3895500" cy="742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Data Cleaning</a:t>
            </a:r>
            <a:endParaRPr/>
          </a:p>
        </p:txBody>
      </p:sp>
      <p:sp>
        <p:nvSpPr>
          <p:cNvPr id="165" name="Google Shape;165;p25"/>
          <p:cNvSpPr txBox="1">
            <a:spLocks noGrp="1"/>
          </p:cNvSpPr>
          <p:nvPr>
            <p:ph type="sldNum" idx="12"/>
          </p:nvPr>
        </p:nvSpPr>
        <p:spPr>
          <a:xfrm>
            <a:off x="8159499" y="4393278"/>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14</a:t>
            </a:fld>
            <a:endParaRPr/>
          </a:p>
        </p:txBody>
      </p:sp>
      <p:sp>
        <p:nvSpPr>
          <p:cNvPr id="166" name="Google Shape;166;p25"/>
          <p:cNvSpPr txBox="1"/>
          <p:nvPr/>
        </p:nvSpPr>
        <p:spPr>
          <a:xfrm>
            <a:off x="945350" y="1501400"/>
            <a:ext cx="7136400" cy="116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b="1">
                <a:latin typeface="Work Sans"/>
                <a:ea typeface="Work Sans"/>
                <a:cs typeface="Work Sans"/>
                <a:sym typeface="Work Sans"/>
              </a:rPr>
              <a:t>Drop columns: </a:t>
            </a:r>
            <a:endParaRPr sz="1600" b="1">
              <a:latin typeface="Work Sans"/>
              <a:ea typeface="Work Sans"/>
              <a:cs typeface="Work Sans"/>
              <a:sym typeface="Work Sans"/>
            </a:endParaRPr>
          </a:p>
          <a:p>
            <a:pPr marL="0" lvl="0" indent="0" algn="l" rtl="0">
              <a:spcBef>
                <a:spcPts val="0"/>
              </a:spcBef>
              <a:spcAft>
                <a:spcPts val="0"/>
              </a:spcAft>
              <a:buNone/>
            </a:pPr>
            <a:r>
              <a:rPr lang="en" sz="1600">
                <a:latin typeface="Work Sans"/>
                <a:ea typeface="Work Sans"/>
                <a:cs typeface="Work Sans"/>
                <a:sym typeface="Work Sans"/>
              </a:rPr>
              <a:t>adult, backdrop_path, belongs_to_collection, homepage, original_title, overview, popularity, poster_path, spoken_languages, tagline, title, video, success, status_code status_message</a:t>
            </a:r>
            <a:endParaRPr sz="1600">
              <a:latin typeface="Work Sans"/>
              <a:ea typeface="Work Sans"/>
              <a:cs typeface="Work Sans"/>
              <a:sym typeface="Work Sans"/>
            </a:endParaRPr>
          </a:p>
        </p:txBody>
      </p:sp>
      <p:sp>
        <p:nvSpPr>
          <p:cNvPr id="167" name="Google Shape;167;p25"/>
          <p:cNvSpPr txBox="1"/>
          <p:nvPr/>
        </p:nvSpPr>
        <p:spPr>
          <a:xfrm>
            <a:off x="945350" y="2671100"/>
            <a:ext cx="6357600" cy="1385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b="1">
                <a:latin typeface="Work Sans"/>
                <a:ea typeface="Work Sans"/>
                <a:cs typeface="Work Sans"/>
                <a:sym typeface="Work Sans"/>
              </a:rPr>
              <a:t>Columns to keep:</a:t>
            </a:r>
            <a:endParaRPr sz="1600" b="1">
              <a:latin typeface="Work Sans"/>
              <a:ea typeface="Work Sans"/>
              <a:cs typeface="Work Sans"/>
              <a:sym typeface="Work Sans"/>
            </a:endParaRPr>
          </a:p>
          <a:p>
            <a:pPr marL="0" lvl="0" indent="0" algn="l" rtl="0">
              <a:spcBef>
                <a:spcPts val="0"/>
              </a:spcBef>
              <a:spcAft>
                <a:spcPts val="0"/>
              </a:spcAft>
              <a:buNone/>
            </a:pPr>
            <a:r>
              <a:rPr lang="en" sz="1600">
                <a:latin typeface="Work Sans"/>
                <a:ea typeface="Work Sans"/>
                <a:cs typeface="Work Sans"/>
                <a:sym typeface="Work Sans"/>
              </a:rPr>
              <a:t>budget, genres, id, imdb_id, original_language, production_companies, production_countries, release_date, revenue, runtime, status, vote_average, vote_count</a:t>
            </a:r>
            <a:endParaRPr sz="1600">
              <a:latin typeface="Work Sans"/>
              <a:ea typeface="Work Sans"/>
              <a:cs typeface="Work Sans"/>
              <a:sym typeface="Work Sans"/>
            </a:endParaRPr>
          </a:p>
          <a:p>
            <a:pPr marL="0" lvl="0" indent="0" algn="l" rtl="0">
              <a:spcBef>
                <a:spcPts val="0"/>
              </a:spcBef>
              <a:spcAft>
                <a:spcPts val="0"/>
              </a:spcAft>
              <a:buNone/>
            </a:pPr>
            <a:endParaRPr>
              <a:latin typeface="Work Sans Regular"/>
              <a:ea typeface="Work Sans Regular"/>
              <a:cs typeface="Work Sans Regular"/>
              <a:sym typeface="Work Sans Regular"/>
            </a:endParaRPr>
          </a:p>
        </p:txBody>
      </p:sp>
      <p:sp>
        <p:nvSpPr>
          <p:cNvPr id="168" name="Google Shape;168;p25"/>
          <p:cNvSpPr txBox="1"/>
          <p:nvPr/>
        </p:nvSpPr>
        <p:spPr>
          <a:xfrm>
            <a:off x="951350" y="3973525"/>
            <a:ext cx="9492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b="1">
                <a:latin typeface="Work Sans"/>
                <a:ea typeface="Work Sans"/>
                <a:cs typeface="Work Sans"/>
                <a:sym typeface="Work Sans"/>
              </a:rPr>
              <a:t>Before: </a:t>
            </a:r>
            <a:endParaRPr sz="1600" b="1">
              <a:latin typeface="Work Sans"/>
              <a:ea typeface="Work Sans"/>
              <a:cs typeface="Work Sans"/>
              <a:sym typeface="Work Sans"/>
            </a:endParaRPr>
          </a:p>
        </p:txBody>
      </p:sp>
      <p:pic>
        <p:nvPicPr>
          <p:cNvPr id="169" name="Google Shape;169;p25"/>
          <p:cNvPicPr preferRelativeResize="0"/>
          <p:nvPr/>
        </p:nvPicPr>
        <p:blipFill rotWithShape="1">
          <a:blip r:embed="rId3">
            <a:alphaModFix/>
          </a:blip>
          <a:srcRect l="20153" t="60300" r="67408" b="37124"/>
          <a:stretch/>
        </p:blipFill>
        <p:spPr>
          <a:xfrm>
            <a:off x="1824350" y="4055075"/>
            <a:ext cx="2134523" cy="248584"/>
          </a:xfrm>
          <a:prstGeom prst="rect">
            <a:avLst/>
          </a:prstGeom>
          <a:noFill/>
          <a:ln>
            <a:noFill/>
          </a:ln>
        </p:spPr>
      </p:pic>
      <p:sp>
        <p:nvSpPr>
          <p:cNvPr id="170" name="Google Shape;170;p25"/>
          <p:cNvSpPr txBox="1"/>
          <p:nvPr/>
        </p:nvSpPr>
        <p:spPr>
          <a:xfrm>
            <a:off x="3958875" y="3964600"/>
            <a:ext cx="26613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b="1">
                <a:latin typeface="Work Sans"/>
                <a:ea typeface="Work Sans"/>
                <a:cs typeface="Work Sans"/>
                <a:sym typeface="Work Sans"/>
              </a:rPr>
              <a:t>After dropping columns:</a:t>
            </a:r>
            <a:endParaRPr sz="1600" b="1">
              <a:latin typeface="Work Sans"/>
              <a:ea typeface="Work Sans"/>
              <a:cs typeface="Work Sans"/>
              <a:sym typeface="Work Sans"/>
            </a:endParaRPr>
          </a:p>
        </p:txBody>
      </p:sp>
      <p:pic>
        <p:nvPicPr>
          <p:cNvPr id="171" name="Google Shape;171;p25"/>
          <p:cNvPicPr preferRelativeResize="0"/>
          <p:nvPr/>
        </p:nvPicPr>
        <p:blipFill rotWithShape="1">
          <a:blip r:embed="rId4">
            <a:alphaModFix/>
          </a:blip>
          <a:srcRect t="70427" r="66661" b="26997"/>
          <a:stretch/>
        </p:blipFill>
        <p:spPr>
          <a:xfrm>
            <a:off x="-27294175" y="3267275"/>
            <a:ext cx="12193577" cy="529799"/>
          </a:xfrm>
          <a:prstGeom prst="rect">
            <a:avLst/>
          </a:prstGeom>
          <a:noFill/>
          <a:ln>
            <a:noFill/>
          </a:ln>
        </p:spPr>
      </p:pic>
      <p:pic>
        <p:nvPicPr>
          <p:cNvPr id="172" name="Google Shape;172;p25"/>
          <p:cNvPicPr preferRelativeResize="0"/>
          <p:nvPr/>
        </p:nvPicPr>
        <p:blipFill rotWithShape="1">
          <a:blip r:embed="rId4">
            <a:alphaModFix/>
          </a:blip>
          <a:srcRect l="20325" t="70442" r="67844" b="26207"/>
          <a:stretch/>
        </p:blipFill>
        <p:spPr>
          <a:xfrm>
            <a:off x="6519899" y="4026925"/>
            <a:ext cx="2035901" cy="32429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26"/>
          <p:cNvSpPr txBox="1">
            <a:spLocks noGrp="1"/>
          </p:cNvSpPr>
          <p:nvPr>
            <p:ph type="title"/>
          </p:nvPr>
        </p:nvSpPr>
        <p:spPr>
          <a:xfrm>
            <a:off x="869150" y="550650"/>
            <a:ext cx="3895500" cy="742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Data Cleaning</a:t>
            </a:r>
            <a:endParaRPr/>
          </a:p>
        </p:txBody>
      </p:sp>
      <p:sp>
        <p:nvSpPr>
          <p:cNvPr id="178" name="Google Shape;178;p26"/>
          <p:cNvSpPr txBox="1">
            <a:spLocks noGrp="1"/>
          </p:cNvSpPr>
          <p:nvPr>
            <p:ph type="sldNum" idx="12"/>
          </p:nvPr>
        </p:nvSpPr>
        <p:spPr>
          <a:xfrm>
            <a:off x="8159499" y="4393278"/>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15</a:t>
            </a:fld>
            <a:endParaRPr/>
          </a:p>
        </p:txBody>
      </p:sp>
      <p:sp>
        <p:nvSpPr>
          <p:cNvPr id="179" name="Google Shape;179;p26"/>
          <p:cNvSpPr txBox="1"/>
          <p:nvPr/>
        </p:nvSpPr>
        <p:spPr>
          <a:xfrm>
            <a:off x="876750" y="1141050"/>
            <a:ext cx="73572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Work Sans"/>
                <a:ea typeface="Work Sans"/>
                <a:cs typeface="Work Sans"/>
                <a:sym typeface="Work Sans"/>
              </a:rPr>
              <a:t>Replace NaN values with 0 and print the number of NaN values again to make sure there are </a:t>
            </a:r>
            <a:r>
              <a:rPr lang="en" b="1">
                <a:latin typeface="Work Sans"/>
                <a:ea typeface="Work Sans"/>
                <a:cs typeface="Work Sans"/>
                <a:sym typeface="Work Sans"/>
              </a:rPr>
              <a:t>none</a:t>
            </a:r>
            <a:r>
              <a:rPr lang="en">
                <a:latin typeface="Work Sans"/>
                <a:ea typeface="Work Sans"/>
                <a:cs typeface="Work Sans"/>
                <a:sym typeface="Work Sans"/>
              </a:rPr>
              <a:t>:</a:t>
            </a:r>
            <a:endParaRPr>
              <a:latin typeface="Work Sans"/>
              <a:ea typeface="Work Sans"/>
              <a:cs typeface="Work Sans"/>
              <a:sym typeface="Work Sans"/>
            </a:endParaRPr>
          </a:p>
        </p:txBody>
      </p:sp>
      <p:pic>
        <p:nvPicPr>
          <p:cNvPr id="180" name="Google Shape;180;p26"/>
          <p:cNvPicPr preferRelativeResize="0"/>
          <p:nvPr/>
        </p:nvPicPr>
        <p:blipFill rotWithShape="1">
          <a:blip r:embed="rId3">
            <a:alphaModFix/>
          </a:blip>
          <a:srcRect l="19460" t="37874" r="66286" b="33116"/>
          <a:stretch/>
        </p:blipFill>
        <p:spPr>
          <a:xfrm>
            <a:off x="4414697" y="1882750"/>
            <a:ext cx="1993078" cy="2281925"/>
          </a:xfrm>
          <a:prstGeom prst="rect">
            <a:avLst/>
          </a:prstGeom>
          <a:noFill/>
          <a:ln w="9525" cap="flat" cmpd="sng">
            <a:solidFill>
              <a:schemeClr val="dk2"/>
            </a:solidFill>
            <a:prstDash val="solid"/>
            <a:round/>
            <a:headEnd type="none" w="sm" len="sm"/>
            <a:tailEnd type="none" w="sm" len="sm"/>
          </a:ln>
        </p:spPr>
      </p:pic>
      <p:pic>
        <p:nvPicPr>
          <p:cNvPr id="181" name="Google Shape;181;p26"/>
          <p:cNvPicPr preferRelativeResize="0"/>
          <p:nvPr/>
        </p:nvPicPr>
        <p:blipFill rotWithShape="1">
          <a:blip r:embed="rId4">
            <a:alphaModFix/>
          </a:blip>
          <a:srcRect l="19599" t="44935" r="66541" b="25455"/>
          <a:stretch/>
        </p:blipFill>
        <p:spPr>
          <a:xfrm>
            <a:off x="1334450" y="1882750"/>
            <a:ext cx="1898824" cy="2281925"/>
          </a:xfrm>
          <a:prstGeom prst="rect">
            <a:avLst/>
          </a:prstGeom>
          <a:noFill/>
          <a:ln w="9525" cap="flat" cmpd="sng">
            <a:solidFill>
              <a:schemeClr val="dk2"/>
            </a:solidFill>
            <a:prstDash val="solid"/>
            <a:round/>
            <a:headEnd type="none" w="sm" len="sm"/>
            <a:tailEnd type="none" w="sm" len="sm"/>
          </a:ln>
        </p:spPr>
      </p:pic>
      <p:sp>
        <p:nvSpPr>
          <p:cNvPr id="182" name="Google Shape;182;p26"/>
          <p:cNvSpPr txBox="1"/>
          <p:nvPr/>
        </p:nvSpPr>
        <p:spPr>
          <a:xfrm>
            <a:off x="1029150" y="4191200"/>
            <a:ext cx="27324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latin typeface="Work Sans"/>
                <a:ea typeface="Work Sans"/>
                <a:cs typeface="Work Sans"/>
                <a:sym typeface="Work Sans"/>
              </a:rPr>
              <a:t>Number of NaN values before replacing NaN values with 0</a:t>
            </a:r>
            <a:endParaRPr sz="1000">
              <a:latin typeface="Work Sans"/>
              <a:ea typeface="Work Sans"/>
              <a:cs typeface="Work Sans"/>
              <a:sym typeface="Work Sans"/>
            </a:endParaRPr>
          </a:p>
        </p:txBody>
      </p:sp>
      <p:sp>
        <p:nvSpPr>
          <p:cNvPr id="183" name="Google Shape;183;p26"/>
          <p:cNvSpPr txBox="1"/>
          <p:nvPr/>
        </p:nvSpPr>
        <p:spPr>
          <a:xfrm>
            <a:off x="4170748" y="4210275"/>
            <a:ext cx="25419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latin typeface="Work Sans"/>
                <a:ea typeface="Work Sans"/>
                <a:cs typeface="Work Sans"/>
                <a:sym typeface="Work Sans"/>
              </a:rPr>
              <a:t>Number of NaN values after replacing NaN values with 0</a:t>
            </a:r>
            <a:endParaRPr sz="1000">
              <a:latin typeface="Work Sans"/>
              <a:ea typeface="Work Sans"/>
              <a:cs typeface="Work Sans"/>
              <a:sym typeface="Work Sans"/>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27"/>
          <p:cNvSpPr txBox="1">
            <a:spLocks noGrp="1"/>
          </p:cNvSpPr>
          <p:nvPr>
            <p:ph type="title"/>
          </p:nvPr>
        </p:nvSpPr>
        <p:spPr>
          <a:xfrm>
            <a:off x="869150" y="550650"/>
            <a:ext cx="3895500" cy="742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Data Cleaning</a:t>
            </a:r>
            <a:endParaRPr/>
          </a:p>
        </p:txBody>
      </p:sp>
      <p:sp>
        <p:nvSpPr>
          <p:cNvPr id="189" name="Google Shape;189;p27"/>
          <p:cNvSpPr txBox="1">
            <a:spLocks noGrp="1"/>
          </p:cNvSpPr>
          <p:nvPr>
            <p:ph type="sldNum" idx="12"/>
          </p:nvPr>
        </p:nvSpPr>
        <p:spPr>
          <a:xfrm>
            <a:off x="8159499" y="4393278"/>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16</a:t>
            </a:fld>
            <a:endParaRPr/>
          </a:p>
        </p:txBody>
      </p:sp>
      <p:sp>
        <p:nvSpPr>
          <p:cNvPr id="190" name="Google Shape;190;p27"/>
          <p:cNvSpPr txBox="1"/>
          <p:nvPr/>
        </p:nvSpPr>
        <p:spPr>
          <a:xfrm>
            <a:off x="876750" y="1217250"/>
            <a:ext cx="7456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Work Sans"/>
                <a:ea typeface="Work Sans"/>
                <a:cs typeface="Work Sans"/>
                <a:sym typeface="Work Sans"/>
              </a:rPr>
              <a:t>Now that all NaN values are replaced with 0, we can remove all rows with 0 values</a:t>
            </a:r>
            <a:endParaRPr>
              <a:latin typeface="Work Sans"/>
              <a:ea typeface="Work Sans"/>
              <a:cs typeface="Work Sans"/>
              <a:sym typeface="Work Sans"/>
            </a:endParaRPr>
          </a:p>
        </p:txBody>
      </p:sp>
      <p:pic>
        <p:nvPicPr>
          <p:cNvPr id="191" name="Google Shape;191;p27"/>
          <p:cNvPicPr preferRelativeResize="0"/>
          <p:nvPr/>
        </p:nvPicPr>
        <p:blipFill rotWithShape="1">
          <a:blip r:embed="rId3">
            <a:alphaModFix/>
          </a:blip>
          <a:srcRect l="20082" t="45452" r="66040" b="25765"/>
          <a:stretch/>
        </p:blipFill>
        <p:spPr>
          <a:xfrm>
            <a:off x="1302425" y="1705875"/>
            <a:ext cx="1975726" cy="2304999"/>
          </a:xfrm>
          <a:prstGeom prst="rect">
            <a:avLst/>
          </a:prstGeom>
          <a:noFill/>
          <a:ln w="9525" cap="flat" cmpd="sng">
            <a:solidFill>
              <a:schemeClr val="dk2"/>
            </a:solidFill>
            <a:prstDash val="solid"/>
            <a:round/>
            <a:headEnd type="none" w="sm" len="sm"/>
            <a:tailEnd type="none" w="sm" len="sm"/>
          </a:ln>
        </p:spPr>
      </p:pic>
      <p:pic>
        <p:nvPicPr>
          <p:cNvPr id="192" name="Google Shape;192;p27"/>
          <p:cNvPicPr preferRelativeResize="0"/>
          <p:nvPr/>
        </p:nvPicPr>
        <p:blipFill rotWithShape="1">
          <a:blip r:embed="rId4">
            <a:alphaModFix/>
          </a:blip>
          <a:srcRect l="19460" t="37874" r="66286" b="33116"/>
          <a:stretch/>
        </p:blipFill>
        <p:spPr>
          <a:xfrm>
            <a:off x="4260225" y="1705875"/>
            <a:ext cx="2013215" cy="2304999"/>
          </a:xfrm>
          <a:prstGeom prst="rect">
            <a:avLst/>
          </a:prstGeom>
          <a:noFill/>
          <a:ln w="9525" cap="flat" cmpd="sng">
            <a:solidFill>
              <a:schemeClr val="dk2"/>
            </a:solidFill>
            <a:prstDash val="solid"/>
            <a:round/>
            <a:headEnd type="none" w="sm" len="sm"/>
            <a:tailEnd type="none" w="sm" len="sm"/>
          </a:ln>
        </p:spPr>
      </p:pic>
      <p:sp>
        <p:nvSpPr>
          <p:cNvPr id="193" name="Google Shape;193;p27"/>
          <p:cNvSpPr txBox="1"/>
          <p:nvPr/>
        </p:nvSpPr>
        <p:spPr>
          <a:xfrm>
            <a:off x="1041775" y="4051850"/>
            <a:ext cx="24615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latin typeface="Work Sans"/>
                <a:ea typeface="Work Sans"/>
                <a:cs typeface="Work Sans"/>
                <a:sym typeface="Work Sans"/>
              </a:rPr>
              <a:t>Number of 0 values in each column before removing 0 values</a:t>
            </a:r>
            <a:endParaRPr sz="1000">
              <a:latin typeface="Work Sans"/>
              <a:ea typeface="Work Sans"/>
              <a:cs typeface="Work Sans"/>
              <a:sym typeface="Work Sans"/>
            </a:endParaRPr>
          </a:p>
        </p:txBody>
      </p:sp>
      <p:sp>
        <p:nvSpPr>
          <p:cNvPr id="194" name="Google Shape;194;p27"/>
          <p:cNvSpPr txBox="1"/>
          <p:nvPr/>
        </p:nvSpPr>
        <p:spPr>
          <a:xfrm>
            <a:off x="4036075" y="4051850"/>
            <a:ext cx="24615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latin typeface="Work Sans"/>
                <a:ea typeface="Work Sans"/>
                <a:cs typeface="Work Sans"/>
                <a:sym typeface="Work Sans"/>
              </a:rPr>
              <a:t>Number of 0 values in each column after removing 0 values</a:t>
            </a:r>
            <a:endParaRPr sz="1000">
              <a:latin typeface="Work Sans"/>
              <a:ea typeface="Work Sans"/>
              <a:cs typeface="Work Sans"/>
              <a:sym typeface="Work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28"/>
          <p:cNvSpPr txBox="1">
            <a:spLocks noGrp="1"/>
          </p:cNvSpPr>
          <p:nvPr>
            <p:ph type="title"/>
          </p:nvPr>
        </p:nvSpPr>
        <p:spPr>
          <a:xfrm>
            <a:off x="869150" y="550650"/>
            <a:ext cx="3895500" cy="742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Data Cleaning</a:t>
            </a:r>
            <a:endParaRPr/>
          </a:p>
        </p:txBody>
      </p:sp>
      <p:sp>
        <p:nvSpPr>
          <p:cNvPr id="200" name="Google Shape;200;p28"/>
          <p:cNvSpPr txBox="1">
            <a:spLocks noGrp="1"/>
          </p:cNvSpPr>
          <p:nvPr>
            <p:ph type="sldNum" idx="12"/>
          </p:nvPr>
        </p:nvSpPr>
        <p:spPr>
          <a:xfrm>
            <a:off x="8159499" y="4393278"/>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17</a:t>
            </a:fld>
            <a:endParaRPr/>
          </a:p>
        </p:txBody>
      </p:sp>
      <p:sp>
        <p:nvSpPr>
          <p:cNvPr id="201" name="Google Shape;201;p28"/>
          <p:cNvSpPr txBox="1"/>
          <p:nvPr/>
        </p:nvSpPr>
        <p:spPr>
          <a:xfrm>
            <a:off x="876750" y="1217250"/>
            <a:ext cx="7458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Work Sans"/>
                <a:ea typeface="Work Sans"/>
                <a:cs typeface="Work Sans"/>
                <a:sym typeface="Work Sans"/>
              </a:rPr>
              <a:t>Set numerical data types as </a:t>
            </a:r>
            <a:r>
              <a:rPr lang="en" b="1">
                <a:latin typeface="Work Sans"/>
                <a:ea typeface="Work Sans"/>
                <a:cs typeface="Work Sans"/>
                <a:sym typeface="Work Sans"/>
              </a:rPr>
              <a:t>float64 </a:t>
            </a:r>
            <a:r>
              <a:rPr lang="en">
                <a:latin typeface="Work Sans"/>
                <a:ea typeface="Work Sans"/>
                <a:cs typeface="Work Sans"/>
                <a:sym typeface="Work Sans"/>
              </a:rPr>
              <a:t>and categorical data types as </a:t>
            </a:r>
            <a:r>
              <a:rPr lang="en" b="1">
                <a:latin typeface="Work Sans"/>
                <a:ea typeface="Work Sans"/>
                <a:cs typeface="Work Sans"/>
                <a:sym typeface="Work Sans"/>
              </a:rPr>
              <a:t>categorical </a:t>
            </a:r>
            <a:endParaRPr b="1">
              <a:latin typeface="Work Sans"/>
              <a:ea typeface="Work Sans"/>
              <a:cs typeface="Work Sans"/>
              <a:sym typeface="Work Sans"/>
            </a:endParaRPr>
          </a:p>
        </p:txBody>
      </p:sp>
      <p:pic>
        <p:nvPicPr>
          <p:cNvPr id="202" name="Google Shape;202;p28"/>
          <p:cNvPicPr preferRelativeResize="0"/>
          <p:nvPr/>
        </p:nvPicPr>
        <p:blipFill rotWithShape="1">
          <a:blip r:embed="rId3">
            <a:alphaModFix/>
          </a:blip>
          <a:srcRect l="20191" t="47705" r="59759" b="15583"/>
          <a:stretch/>
        </p:blipFill>
        <p:spPr>
          <a:xfrm>
            <a:off x="3012200" y="1617450"/>
            <a:ext cx="2870252" cy="29563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29"/>
          <p:cNvSpPr txBox="1">
            <a:spLocks noGrp="1"/>
          </p:cNvSpPr>
          <p:nvPr>
            <p:ph type="title"/>
          </p:nvPr>
        </p:nvSpPr>
        <p:spPr>
          <a:xfrm>
            <a:off x="869150" y="550650"/>
            <a:ext cx="3895500" cy="742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Data Cleaning</a:t>
            </a:r>
            <a:endParaRPr/>
          </a:p>
        </p:txBody>
      </p:sp>
      <p:sp>
        <p:nvSpPr>
          <p:cNvPr id="208" name="Google Shape;208;p29"/>
          <p:cNvSpPr txBox="1">
            <a:spLocks noGrp="1"/>
          </p:cNvSpPr>
          <p:nvPr>
            <p:ph type="sldNum" idx="12"/>
          </p:nvPr>
        </p:nvSpPr>
        <p:spPr>
          <a:xfrm>
            <a:off x="8159499" y="4393278"/>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18</a:t>
            </a:fld>
            <a:endParaRPr/>
          </a:p>
        </p:txBody>
      </p:sp>
      <p:sp>
        <p:nvSpPr>
          <p:cNvPr id="209" name="Google Shape;209;p29"/>
          <p:cNvSpPr txBox="1"/>
          <p:nvPr/>
        </p:nvSpPr>
        <p:spPr>
          <a:xfrm>
            <a:off x="876750" y="1217250"/>
            <a:ext cx="7458600" cy="400200"/>
          </a:xfrm>
          <a:prstGeom prst="rect">
            <a:avLst/>
          </a:prstGeom>
          <a:noFill/>
          <a:ln>
            <a:noFill/>
          </a:ln>
        </p:spPr>
        <p:txBody>
          <a:bodyPr spcFirstLastPara="1" wrap="square" lIns="91425" tIns="91425" rIns="91425" bIns="91425" anchor="t" anchorCtr="0">
            <a:spAutoFit/>
          </a:bodyPr>
          <a:lstStyle/>
          <a:p>
            <a:pPr marL="0" lvl="0" indent="0" algn="l" rtl="0">
              <a:spcBef>
                <a:spcPts val="1100"/>
              </a:spcBef>
              <a:spcAft>
                <a:spcPts val="0"/>
              </a:spcAft>
              <a:buNone/>
            </a:pPr>
            <a:r>
              <a:rPr lang="en">
                <a:solidFill>
                  <a:schemeClr val="dk1"/>
                </a:solidFill>
                <a:highlight>
                  <a:srgbClr val="FFFFFF"/>
                </a:highlight>
                <a:latin typeface="Work Sans"/>
                <a:ea typeface="Work Sans"/>
                <a:cs typeface="Work Sans"/>
                <a:sym typeface="Work Sans"/>
              </a:rPr>
              <a:t>Parsing list of JSONs into Tuples</a:t>
            </a:r>
            <a:endParaRPr>
              <a:solidFill>
                <a:schemeClr val="dk1"/>
              </a:solidFill>
              <a:highlight>
                <a:srgbClr val="FFFFFF"/>
              </a:highlight>
              <a:latin typeface="Work Sans"/>
              <a:ea typeface="Work Sans"/>
              <a:cs typeface="Work Sans"/>
              <a:sym typeface="Work Sans"/>
            </a:endParaRPr>
          </a:p>
        </p:txBody>
      </p:sp>
      <p:pic>
        <p:nvPicPr>
          <p:cNvPr id="210" name="Google Shape;210;p29"/>
          <p:cNvPicPr preferRelativeResize="0"/>
          <p:nvPr/>
        </p:nvPicPr>
        <p:blipFill>
          <a:blip r:embed="rId3">
            <a:alphaModFix/>
          </a:blip>
          <a:stretch>
            <a:fillRect/>
          </a:stretch>
        </p:blipFill>
        <p:spPr>
          <a:xfrm>
            <a:off x="1029150" y="1693649"/>
            <a:ext cx="6723425" cy="2491000"/>
          </a:xfrm>
          <a:prstGeom prst="rect">
            <a:avLst/>
          </a:prstGeom>
          <a:noFill/>
          <a:ln>
            <a:noFill/>
          </a:ln>
        </p:spPr>
      </p:pic>
      <p:sp>
        <p:nvSpPr>
          <p:cNvPr id="211" name="Google Shape;211;p29"/>
          <p:cNvSpPr/>
          <p:nvPr/>
        </p:nvSpPr>
        <p:spPr>
          <a:xfrm>
            <a:off x="1571625" y="1658775"/>
            <a:ext cx="951600" cy="2623200"/>
          </a:xfrm>
          <a:prstGeom prst="ellipse">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9"/>
          <p:cNvSpPr/>
          <p:nvPr/>
        </p:nvSpPr>
        <p:spPr>
          <a:xfrm>
            <a:off x="3762679" y="1630200"/>
            <a:ext cx="1266900" cy="2849100"/>
          </a:xfrm>
          <a:prstGeom prst="ellipse">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9"/>
          <p:cNvSpPr/>
          <p:nvPr/>
        </p:nvSpPr>
        <p:spPr>
          <a:xfrm>
            <a:off x="4873475" y="1580675"/>
            <a:ext cx="1055400" cy="2777400"/>
          </a:xfrm>
          <a:prstGeom prst="ellipse">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14" name="Google Shape;214;p29"/>
          <p:cNvPicPr preferRelativeResize="0"/>
          <p:nvPr/>
        </p:nvPicPr>
        <p:blipFill>
          <a:blip r:embed="rId4">
            <a:alphaModFix/>
          </a:blip>
          <a:stretch>
            <a:fillRect/>
          </a:stretch>
        </p:blipFill>
        <p:spPr>
          <a:xfrm>
            <a:off x="7853326" y="687112"/>
            <a:ext cx="643250" cy="3769275"/>
          </a:xfrm>
          <a:prstGeom prst="rect">
            <a:avLst/>
          </a:prstGeom>
          <a:noFill/>
          <a:ln>
            <a:noFill/>
          </a:ln>
        </p:spPr>
      </p:pic>
      <p:cxnSp>
        <p:nvCxnSpPr>
          <p:cNvPr id="215" name="Google Shape;215;p29"/>
          <p:cNvCxnSpPr/>
          <p:nvPr/>
        </p:nvCxnSpPr>
        <p:spPr>
          <a:xfrm flipH="1">
            <a:off x="2415150" y="1492000"/>
            <a:ext cx="5296200" cy="5397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30"/>
          <p:cNvSpPr txBox="1">
            <a:spLocks noGrp="1"/>
          </p:cNvSpPr>
          <p:nvPr>
            <p:ph type="title"/>
          </p:nvPr>
        </p:nvSpPr>
        <p:spPr>
          <a:xfrm>
            <a:off x="869150" y="550650"/>
            <a:ext cx="3895500" cy="742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Data Cleaning</a:t>
            </a:r>
            <a:endParaRPr/>
          </a:p>
        </p:txBody>
      </p:sp>
      <p:sp>
        <p:nvSpPr>
          <p:cNvPr id="221" name="Google Shape;221;p30"/>
          <p:cNvSpPr txBox="1">
            <a:spLocks noGrp="1"/>
          </p:cNvSpPr>
          <p:nvPr>
            <p:ph type="sldNum" idx="12"/>
          </p:nvPr>
        </p:nvSpPr>
        <p:spPr>
          <a:xfrm>
            <a:off x="8159499" y="4393278"/>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19</a:t>
            </a:fld>
            <a:endParaRPr/>
          </a:p>
        </p:txBody>
      </p:sp>
      <p:sp>
        <p:nvSpPr>
          <p:cNvPr id="222" name="Google Shape;222;p30"/>
          <p:cNvSpPr txBox="1"/>
          <p:nvPr/>
        </p:nvSpPr>
        <p:spPr>
          <a:xfrm>
            <a:off x="876750" y="1217250"/>
            <a:ext cx="7458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Work Sans"/>
                <a:ea typeface="Work Sans"/>
                <a:cs typeface="Work Sans"/>
                <a:sym typeface="Work Sans"/>
              </a:rPr>
              <a:t>One-hot encoding for categorical data types excluding </a:t>
            </a:r>
            <a:r>
              <a:rPr lang="en" b="1">
                <a:latin typeface="Work Sans"/>
                <a:ea typeface="Work Sans"/>
                <a:cs typeface="Work Sans"/>
                <a:sym typeface="Work Sans"/>
              </a:rPr>
              <a:t>release_date</a:t>
            </a:r>
            <a:r>
              <a:rPr lang="en">
                <a:latin typeface="Work Sans"/>
                <a:ea typeface="Work Sans"/>
                <a:cs typeface="Work Sans"/>
                <a:sym typeface="Work Sans"/>
              </a:rPr>
              <a:t>: </a:t>
            </a:r>
            <a:endParaRPr b="1">
              <a:latin typeface="Work Sans"/>
              <a:ea typeface="Work Sans"/>
              <a:cs typeface="Work Sans"/>
              <a:sym typeface="Work Sans"/>
            </a:endParaRPr>
          </a:p>
        </p:txBody>
      </p:sp>
      <p:pic>
        <p:nvPicPr>
          <p:cNvPr id="223" name="Google Shape;223;p30"/>
          <p:cNvPicPr preferRelativeResize="0"/>
          <p:nvPr/>
        </p:nvPicPr>
        <p:blipFill>
          <a:blip r:embed="rId3">
            <a:alphaModFix/>
          </a:blip>
          <a:stretch>
            <a:fillRect/>
          </a:stretch>
        </p:blipFill>
        <p:spPr>
          <a:xfrm>
            <a:off x="1001075" y="1700500"/>
            <a:ext cx="5826924" cy="2555325"/>
          </a:xfrm>
          <a:prstGeom prst="rect">
            <a:avLst/>
          </a:prstGeom>
          <a:noFill/>
          <a:ln>
            <a:noFill/>
          </a:ln>
        </p:spPr>
      </p:pic>
      <p:sp>
        <p:nvSpPr>
          <p:cNvPr id="224" name="Google Shape;224;p30"/>
          <p:cNvSpPr txBox="1"/>
          <p:nvPr/>
        </p:nvSpPr>
        <p:spPr>
          <a:xfrm>
            <a:off x="7123750" y="2340325"/>
            <a:ext cx="1331400" cy="9234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200">
                <a:latin typeface="Work Sans"/>
                <a:ea typeface="Work Sans"/>
                <a:cs typeface="Work Sans"/>
                <a:sym typeface="Work Sans"/>
              </a:rPr>
              <a:t>An example of one-hot encoding for </a:t>
            </a:r>
            <a:r>
              <a:rPr lang="en" sz="1200" b="1">
                <a:latin typeface="Work Sans"/>
                <a:ea typeface="Work Sans"/>
                <a:cs typeface="Work Sans"/>
                <a:sym typeface="Work Sans"/>
              </a:rPr>
              <a:t>genres</a:t>
            </a:r>
            <a:endParaRPr sz="1200" b="1">
              <a:latin typeface="Work Sans"/>
              <a:ea typeface="Work Sans"/>
              <a:cs typeface="Work Sans"/>
              <a:sym typeface="Work Sans"/>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3"/>
          <p:cNvSpPr txBox="1">
            <a:spLocks noGrp="1"/>
          </p:cNvSpPr>
          <p:nvPr>
            <p:ph type="title"/>
          </p:nvPr>
        </p:nvSpPr>
        <p:spPr>
          <a:xfrm>
            <a:off x="792950" y="732945"/>
            <a:ext cx="5092200" cy="779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Table of Contents</a:t>
            </a:r>
            <a:endParaRPr/>
          </a:p>
        </p:txBody>
      </p:sp>
      <p:sp>
        <p:nvSpPr>
          <p:cNvPr id="66" name="Google Shape;66;p13"/>
          <p:cNvSpPr txBox="1">
            <a:spLocks noGrp="1"/>
          </p:cNvSpPr>
          <p:nvPr>
            <p:ph type="body" idx="1"/>
          </p:nvPr>
        </p:nvSpPr>
        <p:spPr>
          <a:xfrm>
            <a:off x="921300" y="1512350"/>
            <a:ext cx="3958200" cy="2889900"/>
          </a:xfrm>
          <a:prstGeom prst="rect">
            <a:avLst/>
          </a:prstGeom>
        </p:spPr>
        <p:txBody>
          <a:bodyPr spcFirstLastPara="1" wrap="square" lIns="91425" tIns="91425" rIns="91425" bIns="91425" anchor="t" anchorCtr="0">
            <a:noAutofit/>
          </a:bodyPr>
          <a:lstStyle/>
          <a:p>
            <a:pPr marL="457200" lvl="0" indent="-323850" algn="l" rtl="0">
              <a:lnSpc>
                <a:spcPct val="115000"/>
              </a:lnSpc>
              <a:spcBef>
                <a:spcPts val="600"/>
              </a:spcBef>
              <a:spcAft>
                <a:spcPts val="0"/>
              </a:spcAft>
              <a:buClr>
                <a:srgbClr val="000000"/>
              </a:buClr>
              <a:buSzPts val="1500"/>
              <a:buFont typeface="Work Sans"/>
              <a:buAutoNum type="arabicPeriod"/>
            </a:pPr>
            <a:r>
              <a:rPr lang="en" sz="1500">
                <a:latin typeface="Work Sans"/>
                <a:ea typeface="Work Sans"/>
                <a:cs typeface="Work Sans"/>
                <a:sym typeface="Work Sans"/>
              </a:rPr>
              <a:t>Problem Statement</a:t>
            </a:r>
            <a:endParaRPr sz="1500">
              <a:latin typeface="Work Sans"/>
              <a:ea typeface="Work Sans"/>
              <a:cs typeface="Work Sans"/>
              <a:sym typeface="Work Sans"/>
            </a:endParaRPr>
          </a:p>
          <a:p>
            <a:pPr marL="457200" lvl="0" indent="-323850" algn="l" rtl="0">
              <a:lnSpc>
                <a:spcPct val="115000"/>
              </a:lnSpc>
              <a:spcBef>
                <a:spcPts val="0"/>
              </a:spcBef>
              <a:spcAft>
                <a:spcPts val="0"/>
              </a:spcAft>
              <a:buClr>
                <a:srgbClr val="000000"/>
              </a:buClr>
              <a:buSzPts val="1500"/>
              <a:buFont typeface="Work Sans"/>
              <a:buAutoNum type="arabicPeriod"/>
            </a:pPr>
            <a:r>
              <a:rPr lang="en" sz="1500">
                <a:latin typeface="Work Sans"/>
                <a:ea typeface="Work Sans"/>
                <a:cs typeface="Work Sans"/>
                <a:sym typeface="Work Sans"/>
              </a:rPr>
              <a:t>Data Extraction</a:t>
            </a:r>
            <a:endParaRPr sz="1500">
              <a:solidFill>
                <a:srgbClr val="000000"/>
              </a:solidFill>
              <a:latin typeface="Work Sans"/>
              <a:ea typeface="Work Sans"/>
              <a:cs typeface="Work Sans"/>
              <a:sym typeface="Work Sans"/>
            </a:endParaRPr>
          </a:p>
          <a:p>
            <a:pPr marL="457200" lvl="0" indent="-323850" algn="l" rtl="0">
              <a:lnSpc>
                <a:spcPct val="115000"/>
              </a:lnSpc>
              <a:spcBef>
                <a:spcPts val="0"/>
              </a:spcBef>
              <a:spcAft>
                <a:spcPts val="0"/>
              </a:spcAft>
              <a:buClr>
                <a:srgbClr val="000000"/>
              </a:buClr>
              <a:buSzPts val="1500"/>
              <a:buFont typeface="Work Sans"/>
              <a:buAutoNum type="arabicPeriod"/>
            </a:pPr>
            <a:r>
              <a:rPr lang="en" sz="1500">
                <a:solidFill>
                  <a:srgbClr val="000000"/>
                </a:solidFill>
                <a:latin typeface="Work Sans"/>
                <a:ea typeface="Work Sans"/>
                <a:cs typeface="Work Sans"/>
                <a:sym typeface="Work Sans"/>
              </a:rPr>
              <a:t>Dataset Description</a:t>
            </a:r>
            <a:endParaRPr sz="1500">
              <a:solidFill>
                <a:srgbClr val="000000"/>
              </a:solidFill>
              <a:latin typeface="Work Sans"/>
              <a:ea typeface="Work Sans"/>
              <a:cs typeface="Work Sans"/>
              <a:sym typeface="Work Sans"/>
            </a:endParaRPr>
          </a:p>
          <a:p>
            <a:pPr marL="457200" lvl="0" indent="-323850" algn="l" rtl="0">
              <a:lnSpc>
                <a:spcPct val="115000"/>
              </a:lnSpc>
              <a:spcBef>
                <a:spcPts val="0"/>
              </a:spcBef>
              <a:spcAft>
                <a:spcPts val="0"/>
              </a:spcAft>
              <a:buClr>
                <a:srgbClr val="000000"/>
              </a:buClr>
              <a:buSzPts val="1500"/>
              <a:buFont typeface="Work Sans"/>
              <a:buAutoNum type="arabicPeriod"/>
            </a:pPr>
            <a:r>
              <a:rPr lang="en" sz="1500">
                <a:solidFill>
                  <a:srgbClr val="000000"/>
                </a:solidFill>
                <a:latin typeface="Work Sans"/>
                <a:ea typeface="Work Sans"/>
                <a:cs typeface="Work Sans"/>
                <a:sym typeface="Work Sans"/>
              </a:rPr>
              <a:t>Dataset Cleaning</a:t>
            </a:r>
            <a:endParaRPr sz="1500">
              <a:solidFill>
                <a:srgbClr val="000000"/>
              </a:solidFill>
              <a:latin typeface="Work Sans"/>
              <a:ea typeface="Work Sans"/>
              <a:cs typeface="Work Sans"/>
              <a:sym typeface="Work Sans"/>
            </a:endParaRPr>
          </a:p>
          <a:p>
            <a:pPr marL="457200" lvl="0" indent="-323850" algn="l" rtl="0">
              <a:lnSpc>
                <a:spcPct val="115000"/>
              </a:lnSpc>
              <a:spcBef>
                <a:spcPts val="0"/>
              </a:spcBef>
              <a:spcAft>
                <a:spcPts val="0"/>
              </a:spcAft>
              <a:buClr>
                <a:srgbClr val="000000"/>
              </a:buClr>
              <a:buSzPts val="1500"/>
              <a:buFont typeface="Work Sans"/>
              <a:buAutoNum type="arabicPeriod"/>
            </a:pPr>
            <a:r>
              <a:rPr lang="en" sz="1500">
                <a:solidFill>
                  <a:srgbClr val="000000"/>
                </a:solidFill>
                <a:latin typeface="Work Sans"/>
                <a:ea typeface="Work Sans"/>
                <a:cs typeface="Work Sans"/>
                <a:sym typeface="Work Sans"/>
              </a:rPr>
              <a:t>Data Exploration and Visualization</a:t>
            </a:r>
            <a:endParaRPr sz="1500">
              <a:solidFill>
                <a:srgbClr val="000000"/>
              </a:solidFill>
              <a:latin typeface="Work Sans"/>
              <a:ea typeface="Work Sans"/>
              <a:cs typeface="Work Sans"/>
              <a:sym typeface="Work Sans"/>
            </a:endParaRPr>
          </a:p>
          <a:p>
            <a:pPr marL="457200" lvl="0" indent="-323850" algn="l" rtl="0">
              <a:lnSpc>
                <a:spcPct val="115000"/>
              </a:lnSpc>
              <a:spcBef>
                <a:spcPts val="0"/>
              </a:spcBef>
              <a:spcAft>
                <a:spcPts val="0"/>
              </a:spcAft>
              <a:buSzPts val="1500"/>
              <a:buFont typeface="Work Sans"/>
              <a:buAutoNum type="arabicPeriod"/>
            </a:pPr>
            <a:r>
              <a:rPr lang="en" sz="1500">
                <a:latin typeface="Work Sans"/>
                <a:ea typeface="Work Sans"/>
                <a:cs typeface="Work Sans"/>
                <a:sym typeface="Work Sans"/>
              </a:rPr>
              <a:t>Classification + Prediction</a:t>
            </a:r>
            <a:endParaRPr sz="1500">
              <a:latin typeface="Work Sans"/>
              <a:ea typeface="Work Sans"/>
              <a:cs typeface="Work Sans"/>
              <a:sym typeface="Work Sans"/>
            </a:endParaRPr>
          </a:p>
          <a:p>
            <a:pPr marL="457200" lvl="0" indent="-323850" algn="l" rtl="0">
              <a:lnSpc>
                <a:spcPct val="115000"/>
              </a:lnSpc>
              <a:spcBef>
                <a:spcPts val="0"/>
              </a:spcBef>
              <a:spcAft>
                <a:spcPts val="0"/>
              </a:spcAft>
              <a:buSzPts val="1500"/>
              <a:buFont typeface="Work Sans"/>
              <a:buAutoNum type="arabicPeriod"/>
            </a:pPr>
            <a:r>
              <a:rPr lang="en" sz="1500">
                <a:latin typeface="Work Sans"/>
                <a:ea typeface="Work Sans"/>
                <a:cs typeface="Work Sans"/>
                <a:sym typeface="Work Sans"/>
              </a:rPr>
              <a:t>Random Forest</a:t>
            </a:r>
            <a:endParaRPr sz="1500">
              <a:latin typeface="Work Sans"/>
              <a:ea typeface="Work Sans"/>
              <a:cs typeface="Work Sans"/>
              <a:sym typeface="Work Sans"/>
            </a:endParaRPr>
          </a:p>
          <a:p>
            <a:pPr marL="457200" lvl="0" indent="-323850" algn="l" rtl="0">
              <a:lnSpc>
                <a:spcPct val="115000"/>
              </a:lnSpc>
              <a:spcBef>
                <a:spcPts val="0"/>
              </a:spcBef>
              <a:spcAft>
                <a:spcPts val="0"/>
              </a:spcAft>
              <a:buSzPts val="1500"/>
              <a:buFont typeface="Work Sans"/>
              <a:buAutoNum type="arabicPeriod"/>
            </a:pPr>
            <a:r>
              <a:rPr lang="en" sz="1500">
                <a:latin typeface="Work Sans"/>
                <a:ea typeface="Work Sans"/>
                <a:cs typeface="Work Sans"/>
                <a:sym typeface="Work Sans"/>
              </a:rPr>
              <a:t>Insights and Recommendations</a:t>
            </a:r>
            <a:endParaRPr sz="1500">
              <a:latin typeface="Work Sans"/>
              <a:ea typeface="Work Sans"/>
              <a:cs typeface="Work Sans"/>
              <a:sym typeface="Work Sans"/>
            </a:endParaRPr>
          </a:p>
          <a:p>
            <a:pPr marL="457200" lvl="0" indent="-323850" algn="l" rtl="0">
              <a:lnSpc>
                <a:spcPct val="115000"/>
              </a:lnSpc>
              <a:spcBef>
                <a:spcPts val="0"/>
              </a:spcBef>
              <a:spcAft>
                <a:spcPts val="0"/>
              </a:spcAft>
              <a:buSzPts val="1500"/>
              <a:buFont typeface="Work Sans"/>
              <a:buAutoNum type="arabicPeriod"/>
            </a:pPr>
            <a:r>
              <a:rPr lang="en" sz="1500">
                <a:latin typeface="Work Sans"/>
                <a:ea typeface="Work Sans"/>
                <a:cs typeface="Work Sans"/>
                <a:sym typeface="Work Sans"/>
              </a:rPr>
              <a:t>Conclusion</a:t>
            </a:r>
            <a:endParaRPr sz="1500">
              <a:latin typeface="Work Sans"/>
              <a:ea typeface="Work Sans"/>
              <a:cs typeface="Work Sans"/>
              <a:sym typeface="Work Sans"/>
            </a:endParaRPr>
          </a:p>
          <a:p>
            <a:pPr marL="457200" lvl="0" indent="-323850" algn="l" rtl="0">
              <a:lnSpc>
                <a:spcPct val="115000"/>
              </a:lnSpc>
              <a:spcBef>
                <a:spcPts val="0"/>
              </a:spcBef>
              <a:spcAft>
                <a:spcPts val="0"/>
              </a:spcAft>
              <a:buSzPts val="1500"/>
              <a:buFont typeface="Work Sans"/>
              <a:buAutoNum type="arabicPeriod"/>
            </a:pPr>
            <a:r>
              <a:rPr lang="en" sz="1500">
                <a:latin typeface="Work Sans"/>
                <a:ea typeface="Work Sans"/>
                <a:cs typeface="Work Sans"/>
                <a:sym typeface="Work Sans"/>
              </a:rPr>
              <a:t>References</a:t>
            </a:r>
            <a:endParaRPr sz="1500">
              <a:latin typeface="Work Sans"/>
              <a:ea typeface="Work Sans"/>
              <a:cs typeface="Work Sans"/>
              <a:sym typeface="Work Sans"/>
            </a:endParaRPr>
          </a:p>
        </p:txBody>
      </p:sp>
      <p:sp>
        <p:nvSpPr>
          <p:cNvPr id="67" name="Google Shape;67;p13"/>
          <p:cNvSpPr txBox="1">
            <a:spLocks noGrp="1"/>
          </p:cNvSpPr>
          <p:nvPr>
            <p:ph type="sldNum" idx="12"/>
          </p:nvPr>
        </p:nvSpPr>
        <p:spPr>
          <a:xfrm>
            <a:off x="8159499" y="4393278"/>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a:t>
            </a:fld>
            <a:endParaRPr/>
          </a:p>
        </p:txBody>
      </p:sp>
      <p:pic>
        <p:nvPicPr>
          <p:cNvPr id="68" name="Google Shape;68;p13"/>
          <p:cNvPicPr preferRelativeResize="0"/>
          <p:nvPr/>
        </p:nvPicPr>
        <p:blipFill>
          <a:blip r:embed="rId3">
            <a:alphaModFix/>
          </a:blip>
          <a:stretch>
            <a:fillRect/>
          </a:stretch>
        </p:blipFill>
        <p:spPr>
          <a:xfrm>
            <a:off x="5743475" y="627024"/>
            <a:ext cx="1143651" cy="1143651"/>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31"/>
          <p:cNvSpPr txBox="1">
            <a:spLocks noGrp="1"/>
          </p:cNvSpPr>
          <p:nvPr>
            <p:ph type="title"/>
          </p:nvPr>
        </p:nvSpPr>
        <p:spPr>
          <a:xfrm>
            <a:off x="869150" y="550650"/>
            <a:ext cx="3895500" cy="742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Data Cleaning</a:t>
            </a:r>
            <a:endParaRPr/>
          </a:p>
        </p:txBody>
      </p:sp>
      <p:sp>
        <p:nvSpPr>
          <p:cNvPr id="230" name="Google Shape;230;p31"/>
          <p:cNvSpPr txBox="1">
            <a:spLocks noGrp="1"/>
          </p:cNvSpPr>
          <p:nvPr>
            <p:ph type="sldNum" idx="12"/>
          </p:nvPr>
        </p:nvSpPr>
        <p:spPr>
          <a:xfrm>
            <a:off x="8159499" y="4393278"/>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20</a:t>
            </a:fld>
            <a:endParaRPr/>
          </a:p>
        </p:txBody>
      </p:sp>
      <p:sp>
        <p:nvSpPr>
          <p:cNvPr id="231" name="Google Shape;231;p31"/>
          <p:cNvSpPr txBox="1"/>
          <p:nvPr/>
        </p:nvSpPr>
        <p:spPr>
          <a:xfrm>
            <a:off x="6982300" y="2111725"/>
            <a:ext cx="1569000" cy="11082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200">
                <a:latin typeface="Work Sans"/>
                <a:ea typeface="Work Sans"/>
                <a:cs typeface="Work Sans"/>
                <a:sym typeface="Work Sans"/>
              </a:rPr>
              <a:t>An example of one-hot encoding for </a:t>
            </a:r>
            <a:r>
              <a:rPr lang="en" sz="1200" b="1">
                <a:latin typeface="Work Sans"/>
                <a:ea typeface="Work Sans"/>
                <a:cs typeface="Work Sans"/>
                <a:sym typeface="Work Sans"/>
              </a:rPr>
              <a:t>production_countries</a:t>
            </a:r>
            <a:endParaRPr sz="1200" b="1">
              <a:latin typeface="Work Sans"/>
              <a:ea typeface="Work Sans"/>
              <a:cs typeface="Work Sans"/>
              <a:sym typeface="Work Sans"/>
            </a:endParaRPr>
          </a:p>
        </p:txBody>
      </p:sp>
      <p:pic>
        <p:nvPicPr>
          <p:cNvPr id="232" name="Google Shape;232;p31"/>
          <p:cNvPicPr preferRelativeResize="0"/>
          <p:nvPr/>
        </p:nvPicPr>
        <p:blipFill rotWithShape="1">
          <a:blip r:embed="rId3">
            <a:alphaModFix/>
          </a:blip>
          <a:srcRect l="2056"/>
          <a:stretch/>
        </p:blipFill>
        <p:spPr>
          <a:xfrm>
            <a:off x="991075" y="1547900"/>
            <a:ext cx="5811199" cy="24750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32"/>
          <p:cNvSpPr txBox="1">
            <a:spLocks noGrp="1"/>
          </p:cNvSpPr>
          <p:nvPr>
            <p:ph type="title"/>
          </p:nvPr>
        </p:nvSpPr>
        <p:spPr>
          <a:xfrm>
            <a:off x="869150" y="550650"/>
            <a:ext cx="3895500" cy="742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Data Cleaning</a:t>
            </a:r>
            <a:endParaRPr/>
          </a:p>
        </p:txBody>
      </p:sp>
      <p:sp>
        <p:nvSpPr>
          <p:cNvPr id="238" name="Google Shape;238;p32"/>
          <p:cNvSpPr txBox="1">
            <a:spLocks noGrp="1"/>
          </p:cNvSpPr>
          <p:nvPr>
            <p:ph type="sldNum" idx="12"/>
          </p:nvPr>
        </p:nvSpPr>
        <p:spPr>
          <a:xfrm>
            <a:off x="8159499" y="4393278"/>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21</a:t>
            </a:fld>
            <a:endParaRPr/>
          </a:p>
        </p:txBody>
      </p:sp>
      <p:sp>
        <p:nvSpPr>
          <p:cNvPr id="239" name="Google Shape;239;p32"/>
          <p:cNvSpPr txBox="1"/>
          <p:nvPr/>
        </p:nvSpPr>
        <p:spPr>
          <a:xfrm>
            <a:off x="876750" y="1217250"/>
            <a:ext cx="74586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Work Sans"/>
                <a:ea typeface="Work Sans"/>
                <a:cs typeface="Work Sans"/>
                <a:sym typeface="Work Sans"/>
              </a:rPr>
              <a:t>Since </a:t>
            </a:r>
            <a:r>
              <a:rPr lang="en" b="1">
                <a:latin typeface="Work Sans"/>
                <a:ea typeface="Work Sans"/>
                <a:cs typeface="Work Sans"/>
                <a:sym typeface="Work Sans"/>
              </a:rPr>
              <a:t>release_date</a:t>
            </a:r>
            <a:r>
              <a:rPr lang="en">
                <a:latin typeface="Work Sans"/>
                <a:ea typeface="Work Sans"/>
                <a:cs typeface="Work Sans"/>
                <a:sym typeface="Work Sans"/>
              </a:rPr>
              <a:t> cannot be encoded using one hot encoding, we will separate it into its month and year format </a:t>
            </a:r>
            <a:endParaRPr b="1">
              <a:latin typeface="Work Sans"/>
              <a:ea typeface="Work Sans"/>
              <a:cs typeface="Work Sans"/>
              <a:sym typeface="Work Sans"/>
            </a:endParaRPr>
          </a:p>
        </p:txBody>
      </p:sp>
      <p:pic>
        <p:nvPicPr>
          <p:cNvPr id="240" name="Google Shape;240;p32"/>
          <p:cNvPicPr preferRelativeResize="0"/>
          <p:nvPr/>
        </p:nvPicPr>
        <p:blipFill rotWithShape="1">
          <a:blip r:embed="rId3">
            <a:alphaModFix/>
          </a:blip>
          <a:srcRect l="9532" r="-747"/>
          <a:stretch/>
        </p:blipFill>
        <p:spPr>
          <a:xfrm>
            <a:off x="990090" y="1832850"/>
            <a:ext cx="6292699" cy="2685675"/>
          </a:xfrm>
          <a:prstGeom prst="rect">
            <a:avLst/>
          </a:prstGeom>
          <a:noFill/>
          <a:ln>
            <a:noFill/>
          </a:ln>
        </p:spPr>
      </p:pic>
      <p:sp>
        <p:nvSpPr>
          <p:cNvPr id="241" name="Google Shape;241;p32"/>
          <p:cNvSpPr/>
          <p:nvPr/>
        </p:nvSpPr>
        <p:spPr>
          <a:xfrm>
            <a:off x="6355075" y="1761650"/>
            <a:ext cx="1028700" cy="2685600"/>
          </a:xfrm>
          <a:prstGeom prst="ellipse">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0000"/>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33"/>
          <p:cNvSpPr txBox="1">
            <a:spLocks noGrp="1"/>
          </p:cNvSpPr>
          <p:nvPr>
            <p:ph type="title"/>
          </p:nvPr>
        </p:nvSpPr>
        <p:spPr>
          <a:xfrm>
            <a:off x="869150" y="550650"/>
            <a:ext cx="3895500" cy="742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Data Cleaning</a:t>
            </a:r>
            <a:endParaRPr/>
          </a:p>
        </p:txBody>
      </p:sp>
      <p:sp>
        <p:nvSpPr>
          <p:cNvPr id="247" name="Google Shape;247;p33"/>
          <p:cNvSpPr txBox="1">
            <a:spLocks noGrp="1"/>
          </p:cNvSpPr>
          <p:nvPr>
            <p:ph type="sldNum" idx="12"/>
          </p:nvPr>
        </p:nvSpPr>
        <p:spPr>
          <a:xfrm>
            <a:off x="8159499" y="4393278"/>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22</a:t>
            </a:fld>
            <a:endParaRPr/>
          </a:p>
        </p:txBody>
      </p:sp>
      <p:sp>
        <p:nvSpPr>
          <p:cNvPr id="248" name="Google Shape;248;p33"/>
          <p:cNvSpPr txBox="1"/>
          <p:nvPr/>
        </p:nvSpPr>
        <p:spPr>
          <a:xfrm>
            <a:off x="876750" y="1217250"/>
            <a:ext cx="74586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Work Sans"/>
                <a:ea typeface="Work Sans"/>
                <a:cs typeface="Work Sans"/>
                <a:sym typeface="Work Sans"/>
              </a:rPr>
              <a:t>With budget and revenue in our dataset, we can derive the profit of each movie since profit = revenue - budget</a:t>
            </a:r>
            <a:endParaRPr b="1">
              <a:latin typeface="Work Sans"/>
              <a:ea typeface="Work Sans"/>
              <a:cs typeface="Work Sans"/>
              <a:sym typeface="Work Sans"/>
            </a:endParaRPr>
          </a:p>
        </p:txBody>
      </p:sp>
      <p:pic>
        <p:nvPicPr>
          <p:cNvPr id="249" name="Google Shape;249;p33"/>
          <p:cNvPicPr preferRelativeResize="0"/>
          <p:nvPr/>
        </p:nvPicPr>
        <p:blipFill rotWithShape="1">
          <a:blip r:embed="rId3">
            <a:alphaModFix/>
          </a:blip>
          <a:srcRect l="911"/>
          <a:stretch/>
        </p:blipFill>
        <p:spPr>
          <a:xfrm>
            <a:off x="1018225" y="1845700"/>
            <a:ext cx="6729347" cy="2614501"/>
          </a:xfrm>
          <a:prstGeom prst="rect">
            <a:avLst/>
          </a:prstGeom>
          <a:noFill/>
          <a:ln>
            <a:noFill/>
          </a:ln>
        </p:spPr>
      </p:pic>
      <p:sp>
        <p:nvSpPr>
          <p:cNvPr id="250" name="Google Shape;250;p33"/>
          <p:cNvSpPr/>
          <p:nvPr/>
        </p:nvSpPr>
        <p:spPr>
          <a:xfrm>
            <a:off x="6879425" y="1775450"/>
            <a:ext cx="1131600" cy="2700300"/>
          </a:xfrm>
          <a:prstGeom prst="ellipse">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4"/>
          <p:cNvSpPr txBox="1">
            <a:spLocks noGrp="1"/>
          </p:cNvSpPr>
          <p:nvPr>
            <p:ph type="title"/>
          </p:nvPr>
        </p:nvSpPr>
        <p:spPr>
          <a:xfrm>
            <a:off x="869150" y="550650"/>
            <a:ext cx="3895500" cy="742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Data Cleaning</a:t>
            </a:r>
            <a:endParaRPr/>
          </a:p>
        </p:txBody>
      </p:sp>
      <p:sp>
        <p:nvSpPr>
          <p:cNvPr id="256" name="Google Shape;256;p34"/>
          <p:cNvSpPr txBox="1">
            <a:spLocks noGrp="1"/>
          </p:cNvSpPr>
          <p:nvPr>
            <p:ph type="sldNum" idx="12"/>
          </p:nvPr>
        </p:nvSpPr>
        <p:spPr>
          <a:xfrm>
            <a:off x="8159499" y="4393278"/>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23</a:t>
            </a:fld>
            <a:endParaRPr/>
          </a:p>
        </p:txBody>
      </p:sp>
      <p:sp>
        <p:nvSpPr>
          <p:cNvPr id="257" name="Google Shape;257;p34"/>
          <p:cNvSpPr txBox="1"/>
          <p:nvPr/>
        </p:nvSpPr>
        <p:spPr>
          <a:xfrm>
            <a:off x="876750" y="1217250"/>
            <a:ext cx="74586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Work Sans"/>
                <a:ea typeface="Work Sans"/>
                <a:cs typeface="Work Sans"/>
                <a:sym typeface="Work Sans"/>
              </a:rPr>
              <a:t>Finally, separate the dataset into </a:t>
            </a:r>
            <a:r>
              <a:rPr lang="en" b="1">
                <a:latin typeface="Work Sans"/>
                <a:ea typeface="Work Sans"/>
                <a:cs typeface="Work Sans"/>
                <a:sym typeface="Work Sans"/>
              </a:rPr>
              <a:t>released</a:t>
            </a:r>
            <a:r>
              <a:rPr lang="en">
                <a:latin typeface="Work Sans"/>
                <a:ea typeface="Work Sans"/>
                <a:cs typeface="Work Sans"/>
                <a:sym typeface="Work Sans"/>
              </a:rPr>
              <a:t> and </a:t>
            </a:r>
            <a:r>
              <a:rPr lang="en" b="1">
                <a:latin typeface="Work Sans"/>
                <a:ea typeface="Work Sans"/>
                <a:cs typeface="Work Sans"/>
                <a:sym typeface="Work Sans"/>
              </a:rPr>
              <a:t>unreleased </a:t>
            </a:r>
            <a:r>
              <a:rPr lang="en">
                <a:latin typeface="Work Sans"/>
                <a:ea typeface="Work Sans"/>
                <a:cs typeface="Work Sans"/>
                <a:sym typeface="Work Sans"/>
              </a:rPr>
              <a:t>movies based on the status of the dataset. This is the final shape of our dataset after data cleaning:</a:t>
            </a:r>
            <a:endParaRPr b="1">
              <a:latin typeface="Work Sans"/>
              <a:ea typeface="Work Sans"/>
              <a:cs typeface="Work Sans"/>
              <a:sym typeface="Work Sans"/>
            </a:endParaRPr>
          </a:p>
        </p:txBody>
      </p:sp>
      <p:pic>
        <p:nvPicPr>
          <p:cNvPr id="258" name="Google Shape;258;p34"/>
          <p:cNvPicPr preferRelativeResize="0"/>
          <p:nvPr/>
        </p:nvPicPr>
        <p:blipFill>
          <a:blip r:embed="rId3">
            <a:alphaModFix/>
          </a:blip>
          <a:stretch>
            <a:fillRect/>
          </a:stretch>
        </p:blipFill>
        <p:spPr>
          <a:xfrm>
            <a:off x="2045075" y="2614500"/>
            <a:ext cx="5053850" cy="6765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35"/>
          <p:cNvSpPr txBox="1">
            <a:spLocks noGrp="1"/>
          </p:cNvSpPr>
          <p:nvPr>
            <p:ph type="ctrTitle"/>
          </p:nvPr>
        </p:nvSpPr>
        <p:spPr>
          <a:xfrm>
            <a:off x="1012800" y="2376575"/>
            <a:ext cx="4988100" cy="1149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Data Exploration and Visualization</a:t>
            </a:r>
            <a:endParaRPr/>
          </a:p>
        </p:txBody>
      </p:sp>
      <p:sp>
        <p:nvSpPr>
          <p:cNvPr id="264" name="Google Shape;264;p35"/>
          <p:cNvSpPr txBox="1"/>
          <p:nvPr/>
        </p:nvSpPr>
        <p:spPr>
          <a:xfrm>
            <a:off x="6219050" y="337750"/>
            <a:ext cx="2232000" cy="1931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sz="12000" b="1">
                <a:solidFill>
                  <a:schemeClr val="dk1"/>
                </a:solidFill>
                <a:latin typeface="Work Sans"/>
                <a:ea typeface="Work Sans"/>
                <a:cs typeface="Work Sans"/>
                <a:sym typeface="Work Sans"/>
              </a:rPr>
              <a:t>5</a:t>
            </a:r>
            <a:r>
              <a:rPr lang="en" sz="9600" b="1">
                <a:solidFill>
                  <a:schemeClr val="dk1"/>
                </a:solidFill>
                <a:latin typeface="Work Sans"/>
                <a:ea typeface="Work Sans"/>
                <a:cs typeface="Work Sans"/>
                <a:sym typeface="Work Sans"/>
              </a:rPr>
              <a:t>.</a:t>
            </a:r>
            <a:endParaRPr sz="9600" b="1">
              <a:latin typeface="Work Sans"/>
              <a:ea typeface="Work Sans"/>
              <a:cs typeface="Work Sans"/>
              <a:sym typeface="Work Sans"/>
            </a:endParaRPr>
          </a:p>
        </p:txBody>
      </p:sp>
      <p:pic>
        <p:nvPicPr>
          <p:cNvPr id="265" name="Google Shape;265;p35"/>
          <p:cNvPicPr preferRelativeResize="0"/>
          <p:nvPr/>
        </p:nvPicPr>
        <p:blipFill>
          <a:blip r:embed="rId3">
            <a:alphaModFix/>
          </a:blip>
          <a:stretch>
            <a:fillRect/>
          </a:stretch>
        </p:blipFill>
        <p:spPr>
          <a:xfrm>
            <a:off x="5454525" y="2020675"/>
            <a:ext cx="1328650" cy="13286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36"/>
          <p:cNvSpPr txBox="1">
            <a:spLocks noGrp="1"/>
          </p:cNvSpPr>
          <p:nvPr>
            <p:ph type="title"/>
          </p:nvPr>
        </p:nvSpPr>
        <p:spPr>
          <a:xfrm>
            <a:off x="869150" y="614850"/>
            <a:ext cx="5092200" cy="754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Data Exploration</a:t>
            </a:r>
            <a:endParaRPr/>
          </a:p>
        </p:txBody>
      </p:sp>
      <p:sp>
        <p:nvSpPr>
          <p:cNvPr id="271" name="Google Shape;271;p36"/>
          <p:cNvSpPr txBox="1">
            <a:spLocks noGrp="1"/>
          </p:cNvSpPr>
          <p:nvPr>
            <p:ph type="sldNum" idx="12"/>
          </p:nvPr>
        </p:nvSpPr>
        <p:spPr>
          <a:xfrm>
            <a:off x="8159499" y="4393278"/>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25</a:t>
            </a:fld>
            <a:endParaRPr/>
          </a:p>
        </p:txBody>
      </p:sp>
      <p:sp>
        <p:nvSpPr>
          <p:cNvPr id="272" name="Google Shape;272;p36"/>
          <p:cNvSpPr txBox="1"/>
          <p:nvPr/>
        </p:nvSpPr>
        <p:spPr>
          <a:xfrm>
            <a:off x="913925" y="1235400"/>
            <a:ext cx="73347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Work Sans"/>
                <a:ea typeface="Work Sans"/>
                <a:cs typeface="Work Sans"/>
                <a:sym typeface="Work Sans"/>
              </a:rPr>
              <a:t>These are the various boxplots, histograms and violin plots for each of our numeric data</a:t>
            </a:r>
            <a:endParaRPr>
              <a:latin typeface="Work Sans"/>
              <a:ea typeface="Work Sans"/>
              <a:cs typeface="Work Sans"/>
              <a:sym typeface="Work Sans"/>
            </a:endParaRPr>
          </a:p>
        </p:txBody>
      </p:sp>
      <p:pic>
        <p:nvPicPr>
          <p:cNvPr id="273" name="Google Shape;273;p36"/>
          <p:cNvPicPr preferRelativeResize="0"/>
          <p:nvPr/>
        </p:nvPicPr>
        <p:blipFill>
          <a:blip r:embed="rId3">
            <a:alphaModFix/>
          </a:blip>
          <a:stretch>
            <a:fillRect/>
          </a:stretch>
        </p:blipFill>
        <p:spPr>
          <a:xfrm>
            <a:off x="988225" y="1851000"/>
            <a:ext cx="6507400" cy="2689376"/>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37"/>
          <p:cNvSpPr txBox="1">
            <a:spLocks noGrp="1"/>
          </p:cNvSpPr>
          <p:nvPr>
            <p:ph type="title"/>
          </p:nvPr>
        </p:nvSpPr>
        <p:spPr>
          <a:xfrm>
            <a:off x="869150" y="614850"/>
            <a:ext cx="5092200" cy="754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Data Exploration</a:t>
            </a:r>
            <a:endParaRPr/>
          </a:p>
        </p:txBody>
      </p:sp>
      <p:sp>
        <p:nvSpPr>
          <p:cNvPr id="279" name="Google Shape;279;p37"/>
          <p:cNvSpPr txBox="1">
            <a:spLocks noGrp="1"/>
          </p:cNvSpPr>
          <p:nvPr>
            <p:ph type="sldNum" idx="12"/>
          </p:nvPr>
        </p:nvSpPr>
        <p:spPr>
          <a:xfrm>
            <a:off x="8159499" y="4393278"/>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26</a:t>
            </a:fld>
            <a:endParaRPr/>
          </a:p>
        </p:txBody>
      </p:sp>
      <p:sp>
        <p:nvSpPr>
          <p:cNvPr id="280" name="Google Shape;280;p37"/>
          <p:cNvSpPr txBox="1"/>
          <p:nvPr/>
        </p:nvSpPr>
        <p:spPr>
          <a:xfrm>
            <a:off x="913925" y="1235400"/>
            <a:ext cx="73347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Work Sans"/>
                <a:ea typeface="Work Sans"/>
                <a:cs typeface="Work Sans"/>
                <a:sym typeface="Work Sans"/>
              </a:rPr>
              <a:t>These are the various boxplots, histograms and violin plots for each of our numeric data</a:t>
            </a:r>
            <a:endParaRPr>
              <a:latin typeface="Work Sans"/>
              <a:ea typeface="Work Sans"/>
              <a:cs typeface="Work Sans"/>
              <a:sym typeface="Work Sans"/>
            </a:endParaRPr>
          </a:p>
        </p:txBody>
      </p:sp>
      <p:pic>
        <p:nvPicPr>
          <p:cNvPr id="281" name="Google Shape;281;p37"/>
          <p:cNvPicPr preferRelativeResize="0"/>
          <p:nvPr/>
        </p:nvPicPr>
        <p:blipFill>
          <a:blip r:embed="rId3">
            <a:alphaModFix/>
          </a:blip>
          <a:stretch>
            <a:fillRect/>
          </a:stretch>
        </p:blipFill>
        <p:spPr>
          <a:xfrm>
            <a:off x="887963" y="1874750"/>
            <a:ext cx="7215674" cy="28582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p38"/>
          <p:cNvSpPr txBox="1">
            <a:spLocks noGrp="1"/>
          </p:cNvSpPr>
          <p:nvPr>
            <p:ph type="title"/>
          </p:nvPr>
        </p:nvSpPr>
        <p:spPr>
          <a:xfrm>
            <a:off x="869150" y="614850"/>
            <a:ext cx="5092200" cy="754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Data Exploration</a:t>
            </a:r>
            <a:endParaRPr/>
          </a:p>
        </p:txBody>
      </p:sp>
      <p:sp>
        <p:nvSpPr>
          <p:cNvPr id="287" name="Google Shape;287;p38"/>
          <p:cNvSpPr txBox="1">
            <a:spLocks noGrp="1"/>
          </p:cNvSpPr>
          <p:nvPr>
            <p:ph type="sldNum" idx="12"/>
          </p:nvPr>
        </p:nvSpPr>
        <p:spPr>
          <a:xfrm>
            <a:off x="8159499" y="4393278"/>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27</a:t>
            </a:fld>
            <a:endParaRPr/>
          </a:p>
        </p:txBody>
      </p:sp>
      <p:sp>
        <p:nvSpPr>
          <p:cNvPr id="288" name="Google Shape;288;p38"/>
          <p:cNvSpPr txBox="1"/>
          <p:nvPr/>
        </p:nvSpPr>
        <p:spPr>
          <a:xfrm>
            <a:off x="913925" y="1235400"/>
            <a:ext cx="73347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Work Sans"/>
                <a:ea typeface="Work Sans"/>
                <a:cs typeface="Work Sans"/>
                <a:sym typeface="Work Sans"/>
              </a:rPr>
              <a:t>These are the various boxplots, histograms and violin plots for each of our numeric data</a:t>
            </a:r>
            <a:endParaRPr>
              <a:latin typeface="Work Sans"/>
              <a:ea typeface="Work Sans"/>
              <a:cs typeface="Work Sans"/>
              <a:sym typeface="Work Sans"/>
            </a:endParaRPr>
          </a:p>
        </p:txBody>
      </p:sp>
      <p:pic>
        <p:nvPicPr>
          <p:cNvPr id="289" name="Google Shape;289;p38"/>
          <p:cNvPicPr preferRelativeResize="0"/>
          <p:nvPr/>
        </p:nvPicPr>
        <p:blipFill>
          <a:blip r:embed="rId3">
            <a:alphaModFix/>
          </a:blip>
          <a:stretch>
            <a:fillRect/>
          </a:stretch>
        </p:blipFill>
        <p:spPr>
          <a:xfrm>
            <a:off x="990600" y="1826125"/>
            <a:ext cx="6649877" cy="2783974"/>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Google Shape;294;p39"/>
          <p:cNvSpPr txBox="1">
            <a:spLocks noGrp="1"/>
          </p:cNvSpPr>
          <p:nvPr>
            <p:ph type="title"/>
          </p:nvPr>
        </p:nvSpPr>
        <p:spPr>
          <a:xfrm>
            <a:off x="869150" y="614850"/>
            <a:ext cx="5092200" cy="754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Data Exploration</a:t>
            </a:r>
            <a:endParaRPr/>
          </a:p>
        </p:txBody>
      </p:sp>
      <p:sp>
        <p:nvSpPr>
          <p:cNvPr id="295" name="Google Shape;295;p39"/>
          <p:cNvSpPr txBox="1">
            <a:spLocks noGrp="1"/>
          </p:cNvSpPr>
          <p:nvPr>
            <p:ph type="sldNum" idx="12"/>
          </p:nvPr>
        </p:nvSpPr>
        <p:spPr>
          <a:xfrm>
            <a:off x="8159499" y="4393278"/>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28</a:t>
            </a:fld>
            <a:endParaRPr/>
          </a:p>
        </p:txBody>
      </p:sp>
      <p:sp>
        <p:nvSpPr>
          <p:cNvPr id="296" name="Google Shape;296;p39"/>
          <p:cNvSpPr txBox="1"/>
          <p:nvPr/>
        </p:nvSpPr>
        <p:spPr>
          <a:xfrm>
            <a:off x="913925" y="1235400"/>
            <a:ext cx="7334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Work Sans"/>
                <a:ea typeface="Work Sans"/>
                <a:cs typeface="Work Sans"/>
                <a:sym typeface="Work Sans"/>
              </a:rPr>
              <a:t>Correlation Matrix:</a:t>
            </a:r>
            <a:endParaRPr>
              <a:latin typeface="Work Sans"/>
              <a:ea typeface="Work Sans"/>
              <a:cs typeface="Work Sans"/>
              <a:sym typeface="Work Sans"/>
            </a:endParaRPr>
          </a:p>
        </p:txBody>
      </p:sp>
      <p:pic>
        <p:nvPicPr>
          <p:cNvPr id="297" name="Google Shape;297;p39"/>
          <p:cNvPicPr preferRelativeResize="0"/>
          <p:nvPr/>
        </p:nvPicPr>
        <p:blipFill>
          <a:blip r:embed="rId3">
            <a:alphaModFix/>
          </a:blip>
          <a:stretch>
            <a:fillRect/>
          </a:stretch>
        </p:blipFill>
        <p:spPr>
          <a:xfrm>
            <a:off x="946800" y="1699250"/>
            <a:ext cx="6795325" cy="254162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40"/>
          <p:cNvSpPr txBox="1">
            <a:spLocks noGrp="1"/>
          </p:cNvSpPr>
          <p:nvPr>
            <p:ph type="title"/>
          </p:nvPr>
        </p:nvSpPr>
        <p:spPr>
          <a:xfrm>
            <a:off x="869150" y="614850"/>
            <a:ext cx="5092200" cy="754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Data Exploration</a:t>
            </a:r>
            <a:endParaRPr/>
          </a:p>
        </p:txBody>
      </p:sp>
      <p:sp>
        <p:nvSpPr>
          <p:cNvPr id="303" name="Google Shape;303;p40"/>
          <p:cNvSpPr txBox="1">
            <a:spLocks noGrp="1"/>
          </p:cNvSpPr>
          <p:nvPr>
            <p:ph type="sldNum" idx="12"/>
          </p:nvPr>
        </p:nvSpPr>
        <p:spPr>
          <a:xfrm>
            <a:off x="8159499" y="4393278"/>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29</a:t>
            </a:fld>
            <a:endParaRPr/>
          </a:p>
        </p:txBody>
      </p:sp>
      <p:sp>
        <p:nvSpPr>
          <p:cNvPr id="304" name="Google Shape;304;p40"/>
          <p:cNvSpPr txBox="1"/>
          <p:nvPr/>
        </p:nvSpPr>
        <p:spPr>
          <a:xfrm>
            <a:off x="913925" y="1235400"/>
            <a:ext cx="2982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Work Sans"/>
                <a:ea typeface="Work Sans"/>
                <a:cs typeface="Work Sans"/>
                <a:sym typeface="Work Sans"/>
              </a:rPr>
              <a:t>Heatmap of Correlation Matrix:</a:t>
            </a:r>
            <a:endParaRPr>
              <a:latin typeface="Work Sans"/>
              <a:ea typeface="Work Sans"/>
              <a:cs typeface="Work Sans"/>
              <a:sym typeface="Work Sans"/>
            </a:endParaRPr>
          </a:p>
        </p:txBody>
      </p:sp>
      <p:pic>
        <p:nvPicPr>
          <p:cNvPr id="305" name="Google Shape;305;p40"/>
          <p:cNvPicPr preferRelativeResize="0"/>
          <p:nvPr/>
        </p:nvPicPr>
        <p:blipFill>
          <a:blip r:embed="rId3">
            <a:alphaModFix/>
          </a:blip>
          <a:stretch>
            <a:fillRect/>
          </a:stretch>
        </p:blipFill>
        <p:spPr>
          <a:xfrm>
            <a:off x="963450" y="1559400"/>
            <a:ext cx="3100977" cy="3151276"/>
          </a:xfrm>
          <a:prstGeom prst="rect">
            <a:avLst/>
          </a:prstGeom>
          <a:noFill/>
          <a:ln>
            <a:noFill/>
          </a:ln>
        </p:spPr>
      </p:pic>
      <p:pic>
        <p:nvPicPr>
          <p:cNvPr id="306" name="Google Shape;306;p40"/>
          <p:cNvPicPr preferRelativeResize="0"/>
          <p:nvPr/>
        </p:nvPicPr>
        <p:blipFill>
          <a:blip r:embed="rId4">
            <a:alphaModFix/>
          </a:blip>
          <a:stretch>
            <a:fillRect/>
          </a:stretch>
        </p:blipFill>
        <p:spPr>
          <a:xfrm>
            <a:off x="4795475" y="1592885"/>
            <a:ext cx="3100975" cy="3117789"/>
          </a:xfrm>
          <a:prstGeom prst="rect">
            <a:avLst/>
          </a:prstGeom>
          <a:noFill/>
          <a:ln>
            <a:noFill/>
          </a:ln>
        </p:spPr>
      </p:pic>
      <p:sp>
        <p:nvSpPr>
          <p:cNvPr id="307" name="Google Shape;307;p40"/>
          <p:cNvSpPr txBox="1"/>
          <p:nvPr/>
        </p:nvSpPr>
        <p:spPr>
          <a:xfrm>
            <a:off x="4719275" y="1235400"/>
            <a:ext cx="3768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Work Sans"/>
                <a:ea typeface="Work Sans"/>
                <a:cs typeface="Work Sans"/>
                <a:sym typeface="Work Sans"/>
              </a:rPr>
              <a:t>Pair plot of variables against each other:</a:t>
            </a:r>
            <a:endParaRPr>
              <a:latin typeface="Work Sans"/>
              <a:ea typeface="Work Sans"/>
              <a:cs typeface="Work Sans"/>
              <a:sym typeface="Work San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4"/>
          <p:cNvSpPr txBox="1">
            <a:spLocks noGrp="1"/>
          </p:cNvSpPr>
          <p:nvPr>
            <p:ph type="ctrTitle"/>
          </p:nvPr>
        </p:nvSpPr>
        <p:spPr>
          <a:xfrm>
            <a:off x="1012800" y="2376575"/>
            <a:ext cx="4988100" cy="1149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Problem Statement</a:t>
            </a:r>
            <a:endParaRPr/>
          </a:p>
        </p:txBody>
      </p:sp>
      <p:sp>
        <p:nvSpPr>
          <p:cNvPr id="74" name="Google Shape;74;p14"/>
          <p:cNvSpPr txBox="1"/>
          <p:nvPr/>
        </p:nvSpPr>
        <p:spPr>
          <a:xfrm>
            <a:off x="6219050" y="337750"/>
            <a:ext cx="2232000" cy="1931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sz="12000" b="1">
                <a:solidFill>
                  <a:schemeClr val="dk1"/>
                </a:solidFill>
                <a:latin typeface="Work Sans"/>
                <a:ea typeface="Work Sans"/>
                <a:cs typeface="Work Sans"/>
                <a:sym typeface="Work Sans"/>
              </a:rPr>
              <a:t>1</a:t>
            </a:r>
            <a:r>
              <a:rPr lang="en" sz="9600" b="1">
                <a:solidFill>
                  <a:schemeClr val="dk1"/>
                </a:solidFill>
                <a:latin typeface="Work Sans"/>
                <a:ea typeface="Work Sans"/>
                <a:cs typeface="Work Sans"/>
                <a:sym typeface="Work Sans"/>
              </a:rPr>
              <a:t>.</a:t>
            </a:r>
            <a:endParaRPr sz="9600" b="1">
              <a:latin typeface="Work Sans"/>
              <a:ea typeface="Work Sans"/>
              <a:cs typeface="Work Sans"/>
              <a:sym typeface="Work Sans"/>
            </a:endParaRPr>
          </a:p>
        </p:txBody>
      </p:sp>
      <p:pic>
        <p:nvPicPr>
          <p:cNvPr id="75" name="Google Shape;75;p14"/>
          <p:cNvPicPr preferRelativeResize="0"/>
          <p:nvPr/>
        </p:nvPicPr>
        <p:blipFill>
          <a:blip r:embed="rId3">
            <a:alphaModFix/>
          </a:blip>
          <a:stretch>
            <a:fillRect/>
          </a:stretch>
        </p:blipFill>
        <p:spPr>
          <a:xfrm>
            <a:off x="3942112" y="2078050"/>
            <a:ext cx="1259775" cy="125977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Google Shape;312;p41"/>
          <p:cNvSpPr txBox="1">
            <a:spLocks noGrp="1"/>
          </p:cNvSpPr>
          <p:nvPr>
            <p:ph type="title"/>
          </p:nvPr>
        </p:nvSpPr>
        <p:spPr>
          <a:xfrm>
            <a:off x="869150" y="614850"/>
            <a:ext cx="5092200" cy="754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Data Exploration</a:t>
            </a:r>
            <a:endParaRPr/>
          </a:p>
        </p:txBody>
      </p:sp>
      <p:sp>
        <p:nvSpPr>
          <p:cNvPr id="313" name="Google Shape;313;p41"/>
          <p:cNvSpPr txBox="1">
            <a:spLocks noGrp="1"/>
          </p:cNvSpPr>
          <p:nvPr>
            <p:ph type="sldNum" idx="12"/>
          </p:nvPr>
        </p:nvSpPr>
        <p:spPr>
          <a:xfrm>
            <a:off x="8159499" y="4393278"/>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30</a:t>
            </a:fld>
            <a:endParaRPr/>
          </a:p>
        </p:txBody>
      </p:sp>
      <p:sp>
        <p:nvSpPr>
          <p:cNvPr id="314" name="Google Shape;314;p41"/>
          <p:cNvSpPr txBox="1"/>
          <p:nvPr/>
        </p:nvSpPr>
        <p:spPr>
          <a:xfrm>
            <a:off x="913925" y="1235400"/>
            <a:ext cx="7334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Work Sans"/>
                <a:ea typeface="Work Sans"/>
                <a:cs typeface="Work Sans"/>
                <a:sym typeface="Work Sans"/>
              </a:rPr>
              <a:t>Histogram of the various genres:</a:t>
            </a:r>
            <a:endParaRPr>
              <a:latin typeface="Work Sans"/>
              <a:ea typeface="Work Sans"/>
              <a:cs typeface="Work Sans"/>
              <a:sym typeface="Work Sans"/>
            </a:endParaRPr>
          </a:p>
        </p:txBody>
      </p:sp>
      <p:pic>
        <p:nvPicPr>
          <p:cNvPr id="315" name="Google Shape;315;p41"/>
          <p:cNvPicPr preferRelativeResize="0"/>
          <p:nvPr/>
        </p:nvPicPr>
        <p:blipFill rotWithShape="1">
          <a:blip r:embed="rId3">
            <a:alphaModFix/>
          </a:blip>
          <a:srcRect l="20105" t="33067" r="12152" b="9583"/>
          <a:stretch/>
        </p:blipFill>
        <p:spPr>
          <a:xfrm>
            <a:off x="945600" y="1653275"/>
            <a:ext cx="6303099" cy="30014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Google Shape;320;p42"/>
          <p:cNvSpPr txBox="1">
            <a:spLocks noGrp="1"/>
          </p:cNvSpPr>
          <p:nvPr>
            <p:ph type="title"/>
          </p:nvPr>
        </p:nvSpPr>
        <p:spPr>
          <a:xfrm>
            <a:off x="869150" y="614850"/>
            <a:ext cx="5092200" cy="754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Data Exploration</a:t>
            </a:r>
            <a:endParaRPr/>
          </a:p>
        </p:txBody>
      </p:sp>
      <p:sp>
        <p:nvSpPr>
          <p:cNvPr id="321" name="Google Shape;321;p42"/>
          <p:cNvSpPr txBox="1">
            <a:spLocks noGrp="1"/>
          </p:cNvSpPr>
          <p:nvPr>
            <p:ph type="sldNum" idx="12"/>
          </p:nvPr>
        </p:nvSpPr>
        <p:spPr>
          <a:xfrm>
            <a:off x="8159499" y="4393278"/>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31</a:t>
            </a:fld>
            <a:endParaRPr/>
          </a:p>
        </p:txBody>
      </p:sp>
      <p:sp>
        <p:nvSpPr>
          <p:cNvPr id="322" name="Google Shape;322;p42"/>
          <p:cNvSpPr txBox="1"/>
          <p:nvPr/>
        </p:nvSpPr>
        <p:spPr>
          <a:xfrm>
            <a:off x="913925" y="1235400"/>
            <a:ext cx="7334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Work Sans"/>
                <a:ea typeface="Work Sans"/>
                <a:cs typeface="Work Sans"/>
                <a:sym typeface="Work Sans"/>
              </a:rPr>
              <a:t>A count and catplot of original languages spoken:</a:t>
            </a:r>
            <a:endParaRPr>
              <a:latin typeface="Work Sans"/>
              <a:ea typeface="Work Sans"/>
              <a:cs typeface="Work Sans"/>
              <a:sym typeface="Work Sans"/>
            </a:endParaRPr>
          </a:p>
        </p:txBody>
      </p:sp>
      <p:pic>
        <p:nvPicPr>
          <p:cNvPr id="323" name="Google Shape;323;p42"/>
          <p:cNvPicPr preferRelativeResize="0"/>
          <p:nvPr/>
        </p:nvPicPr>
        <p:blipFill>
          <a:blip r:embed="rId3">
            <a:alphaModFix/>
          </a:blip>
          <a:stretch>
            <a:fillRect/>
          </a:stretch>
        </p:blipFill>
        <p:spPr>
          <a:xfrm>
            <a:off x="1142525" y="1635600"/>
            <a:ext cx="1801650" cy="2954975"/>
          </a:xfrm>
          <a:prstGeom prst="rect">
            <a:avLst/>
          </a:prstGeom>
          <a:noFill/>
          <a:ln>
            <a:noFill/>
          </a:ln>
        </p:spPr>
      </p:pic>
      <p:pic>
        <p:nvPicPr>
          <p:cNvPr id="324" name="Google Shape;324;p42"/>
          <p:cNvPicPr preferRelativeResize="0"/>
          <p:nvPr/>
        </p:nvPicPr>
        <p:blipFill>
          <a:blip r:embed="rId4">
            <a:alphaModFix/>
          </a:blip>
          <a:stretch>
            <a:fillRect/>
          </a:stretch>
        </p:blipFill>
        <p:spPr>
          <a:xfrm>
            <a:off x="4498175" y="1622100"/>
            <a:ext cx="3089624" cy="3064201"/>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43"/>
          <p:cNvSpPr txBox="1">
            <a:spLocks noGrp="1"/>
          </p:cNvSpPr>
          <p:nvPr>
            <p:ph type="title"/>
          </p:nvPr>
        </p:nvSpPr>
        <p:spPr>
          <a:xfrm>
            <a:off x="869150" y="614850"/>
            <a:ext cx="5092200" cy="754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Data Exploration</a:t>
            </a:r>
            <a:endParaRPr/>
          </a:p>
        </p:txBody>
      </p:sp>
      <p:sp>
        <p:nvSpPr>
          <p:cNvPr id="330" name="Google Shape;330;p43"/>
          <p:cNvSpPr txBox="1">
            <a:spLocks noGrp="1"/>
          </p:cNvSpPr>
          <p:nvPr>
            <p:ph type="sldNum" idx="12"/>
          </p:nvPr>
        </p:nvSpPr>
        <p:spPr>
          <a:xfrm>
            <a:off x="8159499" y="4393278"/>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32</a:t>
            </a:fld>
            <a:endParaRPr/>
          </a:p>
        </p:txBody>
      </p:sp>
      <p:sp>
        <p:nvSpPr>
          <p:cNvPr id="331" name="Google Shape;331;p43"/>
          <p:cNvSpPr txBox="1"/>
          <p:nvPr/>
        </p:nvSpPr>
        <p:spPr>
          <a:xfrm>
            <a:off x="913925" y="1235400"/>
            <a:ext cx="7334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Work Sans"/>
                <a:ea typeface="Work Sans"/>
                <a:cs typeface="Work Sans"/>
                <a:sym typeface="Work Sans"/>
              </a:rPr>
              <a:t>A catplot of number of movies produced over the years from 1920 to 2021:</a:t>
            </a:r>
            <a:endParaRPr>
              <a:latin typeface="Work Sans"/>
              <a:ea typeface="Work Sans"/>
              <a:cs typeface="Work Sans"/>
              <a:sym typeface="Work Sans"/>
            </a:endParaRPr>
          </a:p>
        </p:txBody>
      </p:sp>
      <p:pic>
        <p:nvPicPr>
          <p:cNvPr id="332" name="Google Shape;332;p43"/>
          <p:cNvPicPr preferRelativeResize="0"/>
          <p:nvPr/>
        </p:nvPicPr>
        <p:blipFill>
          <a:blip r:embed="rId3">
            <a:alphaModFix/>
          </a:blip>
          <a:stretch>
            <a:fillRect/>
          </a:stretch>
        </p:blipFill>
        <p:spPr>
          <a:xfrm>
            <a:off x="1039650" y="1583775"/>
            <a:ext cx="3083225" cy="3058226"/>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Google Shape;337;p44"/>
          <p:cNvSpPr txBox="1">
            <a:spLocks noGrp="1"/>
          </p:cNvSpPr>
          <p:nvPr>
            <p:ph type="title"/>
          </p:nvPr>
        </p:nvSpPr>
        <p:spPr>
          <a:xfrm>
            <a:off x="869150" y="614850"/>
            <a:ext cx="5092200" cy="754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Data Exploration</a:t>
            </a:r>
            <a:endParaRPr/>
          </a:p>
        </p:txBody>
      </p:sp>
      <p:sp>
        <p:nvSpPr>
          <p:cNvPr id="338" name="Google Shape;338;p44"/>
          <p:cNvSpPr txBox="1">
            <a:spLocks noGrp="1"/>
          </p:cNvSpPr>
          <p:nvPr>
            <p:ph type="sldNum" idx="12"/>
          </p:nvPr>
        </p:nvSpPr>
        <p:spPr>
          <a:xfrm>
            <a:off x="8159499" y="4393278"/>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33</a:t>
            </a:fld>
            <a:endParaRPr/>
          </a:p>
        </p:txBody>
      </p:sp>
      <p:sp>
        <p:nvSpPr>
          <p:cNvPr id="339" name="Google Shape;339;p44"/>
          <p:cNvSpPr txBox="1"/>
          <p:nvPr/>
        </p:nvSpPr>
        <p:spPr>
          <a:xfrm>
            <a:off x="913925" y="1235400"/>
            <a:ext cx="73347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Work Sans"/>
                <a:ea typeface="Work Sans"/>
                <a:cs typeface="Work Sans"/>
                <a:sym typeface="Work Sans"/>
              </a:rPr>
              <a:t>Count plot of movies released over the </a:t>
            </a:r>
            <a:r>
              <a:rPr lang="en" b="1">
                <a:latin typeface="Work Sans"/>
                <a:ea typeface="Work Sans"/>
                <a:cs typeface="Work Sans"/>
                <a:sym typeface="Work Sans"/>
              </a:rPr>
              <a:t>years </a:t>
            </a:r>
            <a:r>
              <a:rPr lang="en">
                <a:latin typeface="Work Sans"/>
                <a:ea typeface="Work Sans"/>
                <a:cs typeface="Work Sans"/>
                <a:sym typeface="Work Sans"/>
              </a:rPr>
              <a:t>with a differentiator between </a:t>
            </a:r>
            <a:r>
              <a:rPr lang="en" b="1">
                <a:latin typeface="Work Sans"/>
                <a:ea typeface="Work Sans"/>
                <a:cs typeface="Work Sans"/>
                <a:sym typeface="Work Sans"/>
              </a:rPr>
              <a:t>nominated </a:t>
            </a:r>
            <a:r>
              <a:rPr lang="en">
                <a:latin typeface="Work Sans"/>
                <a:ea typeface="Work Sans"/>
                <a:cs typeface="Work Sans"/>
                <a:sym typeface="Work Sans"/>
              </a:rPr>
              <a:t>and </a:t>
            </a:r>
            <a:r>
              <a:rPr lang="en" b="1">
                <a:latin typeface="Work Sans"/>
                <a:ea typeface="Work Sans"/>
                <a:cs typeface="Work Sans"/>
                <a:sym typeface="Work Sans"/>
              </a:rPr>
              <a:t>not nominated</a:t>
            </a:r>
            <a:r>
              <a:rPr lang="en">
                <a:latin typeface="Work Sans"/>
                <a:ea typeface="Work Sans"/>
                <a:cs typeface="Work Sans"/>
                <a:sym typeface="Work Sans"/>
              </a:rPr>
              <a:t>:</a:t>
            </a:r>
            <a:endParaRPr>
              <a:latin typeface="Work Sans"/>
              <a:ea typeface="Work Sans"/>
              <a:cs typeface="Work Sans"/>
              <a:sym typeface="Work Sans"/>
            </a:endParaRPr>
          </a:p>
        </p:txBody>
      </p:sp>
      <p:pic>
        <p:nvPicPr>
          <p:cNvPr id="340" name="Google Shape;340;p44"/>
          <p:cNvPicPr preferRelativeResize="0"/>
          <p:nvPr/>
        </p:nvPicPr>
        <p:blipFill rotWithShape="1">
          <a:blip r:embed="rId3">
            <a:alphaModFix/>
          </a:blip>
          <a:srcRect l="19396" t="30551" r="18134" b="14111"/>
          <a:stretch/>
        </p:blipFill>
        <p:spPr>
          <a:xfrm>
            <a:off x="934125" y="1829650"/>
            <a:ext cx="5575624" cy="277817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5" name="Google Shape;345;p45"/>
          <p:cNvSpPr txBox="1">
            <a:spLocks noGrp="1"/>
          </p:cNvSpPr>
          <p:nvPr>
            <p:ph type="title"/>
          </p:nvPr>
        </p:nvSpPr>
        <p:spPr>
          <a:xfrm>
            <a:off x="869150" y="614850"/>
            <a:ext cx="5092200" cy="754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Data Exploration</a:t>
            </a:r>
            <a:endParaRPr/>
          </a:p>
        </p:txBody>
      </p:sp>
      <p:sp>
        <p:nvSpPr>
          <p:cNvPr id="346" name="Google Shape;346;p45"/>
          <p:cNvSpPr txBox="1">
            <a:spLocks noGrp="1"/>
          </p:cNvSpPr>
          <p:nvPr>
            <p:ph type="sldNum" idx="12"/>
          </p:nvPr>
        </p:nvSpPr>
        <p:spPr>
          <a:xfrm>
            <a:off x="8159499" y="4393278"/>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34</a:t>
            </a:fld>
            <a:endParaRPr/>
          </a:p>
        </p:txBody>
      </p:sp>
      <p:sp>
        <p:nvSpPr>
          <p:cNvPr id="347" name="Google Shape;347;p45"/>
          <p:cNvSpPr txBox="1"/>
          <p:nvPr/>
        </p:nvSpPr>
        <p:spPr>
          <a:xfrm>
            <a:off x="913925" y="1235400"/>
            <a:ext cx="73347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Work Sans"/>
                <a:ea typeface="Work Sans"/>
                <a:cs typeface="Work Sans"/>
                <a:sym typeface="Work Sans"/>
              </a:rPr>
              <a:t>A histogram of the production countries against the number of movies each country has produced:</a:t>
            </a:r>
            <a:endParaRPr>
              <a:latin typeface="Work Sans"/>
              <a:ea typeface="Work Sans"/>
              <a:cs typeface="Work Sans"/>
              <a:sym typeface="Work Sans"/>
            </a:endParaRPr>
          </a:p>
        </p:txBody>
      </p:sp>
      <p:pic>
        <p:nvPicPr>
          <p:cNvPr id="348" name="Google Shape;348;p45"/>
          <p:cNvPicPr preferRelativeResize="0"/>
          <p:nvPr/>
        </p:nvPicPr>
        <p:blipFill>
          <a:blip r:embed="rId3">
            <a:alphaModFix/>
          </a:blip>
          <a:stretch>
            <a:fillRect/>
          </a:stretch>
        </p:blipFill>
        <p:spPr>
          <a:xfrm>
            <a:off x="1005755" y="1851000"/>
            <a:ext cx="4213640" cy="2817975"/>
          </a:xfrm>
          <a:prstGeom prst="rect">
            <a:avLst/>
          </a:prstGeom>
          <a:noFill/>
          <a:ln>
            <a:noFill/>
          </a:ln>
        </p:spPr>
      </p:pic>
      <p:sp>
        <p:nvSpPr>
          <p:cNvPr id="349" name="Google Shape;349;p45"/>
          <p:cNvSpPr txBox="1"/>
          <p:nvPr/>
        </p:nvSpPr>
        <p:spPr>
          <a:xfrm>
            <a:off x="5786450" y="2548775"/>
            <a:ext cx="2078100" cy="10467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Work Sans"/>
                <a:ea typeface="Work Sans"/>
                <a:cs typeface="Work Sans"/>
                <a:sym typeface="Work Sans"/>
              </a:rPr>
              <a:t>A large percentage of movies are produced by the United States of America</a:t>
            </a:r>
            <a:endParaRPr>
              <a:latin typeface="Work Sans"/>
              <a:ea typeface="Work Sans"/>
              <a:cs typeface="Work Sans"/>
              <a:sym typeface="Work Sans"/>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Google Shape;354;p46"/>
          <p:cNvSpPr txBox="1">
            <a:spLocks noGrp="1"/>
          </p:cNvSpPr>
          <p:nvPr>
            <p:ph type="title"/>
          </p:nvPr>
        </p:nvSpPr>
        <p:spPr>
          <a:xfrm>
            <a:off x="869150" y="614850"/>
            <a:ext cx="5092200" cy="754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Data Exploration</a:t>
            </a:r>
            <a:endParaRPr/>
          </a:p>
        </p:txBody>
      </p:sp>
      <p:sp>
        <p:nvSpPr>
          <p:cNvPr id="355" name="Google Shape;355;p46"/>
          <p:cNvSpPr txBox="1">
            <a:spLocks noGrp="1"/>
          </p:cNvSpPr>
          <p:nvPr>
            <p:ph type="sldNum" idx="12"/>
          </p:nvPr>
        </p:nvSpPr>
        <p:spPr>
          <a:xfrm>
            <a:off x="8159499" y="4393278"/>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35</a:t>
            </a:fld>
            <a:endParaRPr/>
          </a:p>
        </p:txBody>
      </p:sp>
      <p:sp>
        <p:nvSpPr>
          <p:cNvPr id="356" name="Google Shape;356;p46"/>
          <p:cNvSpPr txBox="1"/>
          <p:nvPr/>
        </p:nvSpPr>
        <p:spPr>
          <a:xfrm>
            <a:off x="913925" y="1235400"/>
            <a:ext cx="7334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Work Sans"/>
                <a:ea typeface="Work Sans"/>
                <a:cs typeface="Work Sans"/>
                <a:sym typeface="Work Sans"/>
              </a:rPr>
              <a:t>KDE plots for </a:t>
            </a:r>
            <a:r>
              <a:rPr lang="en" b="1">
                <a:latin typeface="Work Sans"/>
                <a:ea typeface="Work Sans"/>
                <a:cs typeface="Work Sans"/>
                <a:sym typeface="Work Sans"/>
              </a:rPr>
              <a:t>Oscar nominations</a:t>
            </a:r>
            <a:r>
              <a:rPr lang="en">
                <a:latin typeface="Work Sans"/>
                <a:ea typeface="Work Sans"/>
                <a:cs typeface="Work Sans"/>
                <a:sym typeface="Work Sans"/>
              </a:rPr>
              <a:t> against </a:t>
            </a:r>
            <a:r>
              <a:rPr lang="en" b="1">
                <a:latin typeface="Work Sans"/>
                <a:ea typeface="Work Sans"/>
                <a:cs typeface="Work Sans"/>
                <a:sym typeface="Work Sans"/>
              </a:rPr>
              <a:t>budget, revenue </a:t>
            </a:r>
            <a:r>
              <a:rPr lang="en">
                <a:latin typeface="Work Sans"/>
                <a:ea typeface="Work Sans"/>
                <a:cs typeface="Work Sans"/>
                <a:sym typeface="Work Sans"/>
              </a:rPr>
              <a:t>and </a:t>
            </a:r>
            <a:r>
              <a:rPr lang="en" b="1">
                <a:latin typeface="Work Sans"/>
                <a:ea typeface="Work Sans"/>
                <a:cs typeface="Work Sans"/>
                <a:sym typeface="Work Sans"/>
              </a:rPr>
              <a:t>profit </a:t>
            </a:r>
            <a:r>
              <a:rPr lang="en">
                <a:latin typeface="Work Sans"/>
                <a:ea typeface="Work Sans"/>
                <a:cs typeface="Work Sans"/>
                <a:sym typeface="Work Sans"/>
              </a:rPr>
              <a:t>respectively:</a:t>
            </a:r>
            <a:endParaRPr>
              <a:latin typeface="Work Sans"/>
              <a:ea typeface="Work Sans"/>
              <a:cs typeface="Work Sans"/>
              <a:sym typeface="Work Sans"/>
            </a:endParaRPr>
          </a:p>
        </p:txBody>
      </p:sp>
      <p:pic>
        <p:nvPicPr>
          <p:cNvPr id="357" name="Google Shape;357;p46"/>
          <p:cNvPicPr preferRelativeResize="0"/>
          <p:nvPr/>
        </p:nvPicPr>
        <p:blipFill rotWithShape="1">
          <a:blip r:embed="rId3">
            <a:alphaModFix/>
          </a:blip>
          <a:srcRect l="20307" t="44538" r="51465" b="17108"/>
          <a:stretch/>
        </p:blipFill>
        <p:spPr>
          <a:xfrm>
            <a:off x="857925" y="1836975"/>
            <a:ext cx="2417300" cy="1974724"/>
          </a:xfrm>
          <a:prstGeom prst="rect">
            <a:avLst/>
          </a:prstGeom>
          <a:noFill/>
          <a:ln>
            <a:noFill/>
          </a:ln>
        </p:spPr>
      </p:pic>
      <p:pic>
        <p:nvPicPr>
          <p:cNvPr id="358" name="Google Shape;358;p46"/>
          <p:cNvPicPr preferRelativeResize="0"/>
          <p:nvPr/>
        </p:nvPicPr>
        <p:blipFill rotWithShape="1">
          <a:blip r:embed="rId4">
            <a:alphaModFix/>
          </a:blip>
          <a:srcRect l="20248" t="40845" r="52369" b="22646"/>
          <a:stretch/>
        </p:blipFill>
        <p:spPr>
          <a:xfrm>
            <a:off x="3436541" y="1836975"/>
            <a:ext cx="2417300" cy="1937811"/>
          </a:xfrm>
          <a:prstGeom prst="rect">
            <a:avLst/>
          </a:prstGeom>
          <a:noFill/>
          <a:ln>
            <a:noFill/>
          </a:ln>
        </p:spPr>
      </p:pic>
      <p:pic>
        <p:nvPicPr>
          <p:cNvPr id="359" name="Google Shape;359;p46"/>
          <p:cNvPicPr preferRelativeResize="0"/>
          <p:nvPr/>
        </p:nvPicPr>
        <p:blipFill rotWithShape="1">
          <a:blip r:embed="rId5">
            <a:alphaModFix/>
          </a:blip>
          <a:srcRect l="20520" t="46307" r="52610" b="16911"/>
          <a:stretch/>
        </p:blipFill>
        <p:spPr>
          <a:xfrm>
            <a:off x="6000572" y="1855430"/>
            <a:ext cx="2354478" cy="1937817"/>
          </a:xfrm>
          <a:prstGeom prst="rect">
            <a:avLst/>
          </a:prstGeom>
          <a:noFill/>
          <a:ln>
            <a:noFill/>
          </a:ln>
        </p:spPr>
      </p:pic>
      <p:sp>
        <p:nvSpPr>
          <p:cNvPr id="360" name="Google Shape;360;p46"/>
          <p:cNvSpPr txBox="1"/>
          <p:nvPr/>
        </p:nvSpPr>
        <p:spPr>
          <a:xfrm>
            <a:off x="1090700" y="4013075"/>
            <a:ext cx="21846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Work Sans"/>
                <a:ea typeface="Work Sans"/>
                <a:cs typeface="Work Sans"/>
                <a:sym typeface="Work Sans"/>
              </a:rPr>
              <a:t>Blue: Nominated</a:t>
            </a:r>
            <a:endParaRPr>
              <a:latin typeface="Work Sans"/>
              <a:ea typeface="Work Sans"/>
              <a:cs typeface="Work Sans"/>
              <a:sym typeface="Work Sans"/>
            </a:endParaRPr>
          </a:p>
          <a:p>
            <a:pPr marL="0" lvl="0" indent="0" algn="l" rtl="0">
              <a:spcBef>
                <a:spcPts val="0"/>
              </a:spcBef>
              <a:spcAft>
                <a:spcPts val="0"/>
              </a:spcAft>
              <a:buNone/>
            </a:pPr>
            <a:r>
              <a:rPr lang="en">
                <a:latin typeface="Work Sans"/>
                <a:ea typeface="Work Sans"/>
                <a:cs typeface="Work Sans"/>
                <a:sym typeface="Work Sans"/>
              </a:rPr>
              <a:t>Green: Not nominated</a:t>
            </a:r>
            <a:endParaRPr>
              <a:latin typeface="Work Sans"/>
              <a:ea typeface="Work Sans"/>
              <a:cs typeface="Work Sans"/>
              <a:sym typeface="Work Sans"/>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47"/>
          <p:cNvSpPr txBox="1">
            <a:spLocks noGrp="1"/>
          </p:cNvSpPr>
          <p:nvPr>
            <p:ph type="title"/>
          </p:nvPr>
        </p:nvSpPr>
        <p:spPr>
          <a:xfrm>
            <a:off x="869150" y="614850"/>
            <a:ext cx="5092200" cy="754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Data Exploration</a:t>
            </a:r>
            <a:endParaRPr/>
          </a:p>
        </p:txBody>
      </p:sp>
      <p:sp>
        <p:nvSpPr>
          <p:cNvPr id="366" name="Google Shape;366;p47"/>
          <p:cNvSpPr txBox="1">
            <a:spLocks noGrp="1"/>
          </p:cNvSpPr>
          <p:nvPr>
            <p:ph type="sldNum" idx="12"/>
          </p:nvPr>
        </p:nvSpPr>
        <p:spPr>
          <a:xfrm>
            <a:off x="8159499" y="4393278"/>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36</a:t>
            </a:fld>
            <a:endParaRPr/>
          </a:p>
        </p:txBody>
      </p:sp>
      <p:sp>
        <p:nvSpPr>
          <p:cNvPr id="367" name="Google Shape;367;p47"/>
          <p:cNvSpPr txBox="1"/>
          <p:nvPr/>
        </p:nvSpPr>
        <p:spPr>
          <a:xfrm>
            <a:off x="913925" y="1235400"/>
            <a:ext cx="73347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Work Sans"/>
                <a:ea typeface="Work Sans"/>
                <a:cs typeface="Work Sans"/>
                <a:sym typeface="Work Sans"/>
              </a:rPr>
              <a:t>KDE plots for </a:t>
            </a:r>
            <a:r>
              <a:rPr lang="en" b="1">
                <a:latin typeface="Work Sans"/>
                <a:ea typeface="Work Sans"/>
                <a:cs typeface="Work Sans"/>
                <a:sym typeface="Work Sans"/>
              </a:rPr>
              <a:t>Oscar nominations</a:t>
            </a:r>
            <a:r>
              <a:rPr lang="en">
                <a:latin typeface="Work Sans"/>
                <a:ea typeface="Work Sans"/>
                <a:cs typeface="Work Sans"/>
                <a:sym typeface="Work Sans"/>
              </a:rPr>
              <a:t> against </a:t>
            </a:r>
            <a:r>
              <a:rPr lang="en" b="1">
                <a:latin typeface="Work Sans"/>
                <a:ea typeface="Work Sans"/>
                <a:cs typeface="Work Sans"/>
                <a:sym typeface="Work Sans"/>
              </a:rPr>
              <a:t>runtime, vote count </a:t>
            </a:r>
            <a:r>
              <a:rPr lang="en">
                <a:latin typeface="Work Sans"/>
                <a:ea typeface="Work Sans"/>
                <a:cs typeface="Work Sans"/>
                <a:sym typeface="Work Sans"/>
              </a:rPr>
              <a:t>and </a:t>
            </a:r>
            <a:r>
              <a:rPr lang="en" b="1">
                <a:latin typeface="Work Sans"/>
                <a:ea typeface="Work Sans"/>
                <a:cs typeface="Work Sans"/>
                <a:sym typeface="Work Sans"/>
              </a:rPr>
              <a:t>vote average  </a:t>
            </a:r>
            <a:r>
              <a:rPr lang="en">
                <a:latin typeface="Work Sans"/>
                <a:ea typeface="Work Sans"/>
                <a:cs typeface="Work Sans"/>
                <a:sym typeface="Work Sans"/>
              </a:rPr>
              <a:t>respectively:</a:t>
            </a:r>
            <a:endParaRPr>
              <a:latin typeface="Work Sans"/>
              <a:ea typeface="Work Sans"/>
              <a:cs typeface="Work Sans"/>
              <a:sym typeface="Work Sans"/>
            </a:endParaRPr>
          </a:p>
        </p:txBody>
      </p:sp>
      <p:pic>
        <p:nvPicPr>
          <p:cNvPr id="368" name="Google Shape;368;p47"/>
          <p:cNvPicPr preferRelativeResize="0"/>
          <p:nvPr/>
        </p:nvPicPr>
        <p:blipFill rotWithShape="1">
          <a:blip r:embed="rId3">
            <a:alphaModFix/>
          </a:blip>
          <a:srcRect l="20043" t="37468" r="50776" b="25257"/>
          <a:stretch/>
        </p:blipFill>
        <p:spPr>
          <a:xfrm>
            <a:off x="945625" y="2066600"/>
            <a:ext cx="2422477" cy="1740600"/>
          </a:xfrm>
          <a:prstGeom prst="rect">
            <a:avLst/>
          </a:prstGeom>
          <a:noFill/>
          <a:ln>
            <a:noFill/>
          </a:ln>
        </p:spPr>
      </p:pic>
      <p:pic>
        <p:nvPicPr>
          <p:cNvPr id="369" name="Google Shape;369;p47"/>
          <p:cNvPicPr preferRelativeResize="0"/>
          <p:nvPr/>
        </p:nvPicPr>
        <p:blipFill rotWithShape="1">
          <a:blip r:embed="rId4">
            <a:alphaModFix/>
          </a:blip>
          <a:srcRect l="20344" t="49317" r="51281" b="14201"/>
          <a:stretch/>
        </p:blipFill>
        <p:spPr>
          <a:xfrm>
            <a:off x="3475575" y="2066602"/>
            <a:ext cx="2422477" cy="1751999"/>
          </a:xfrm>
          <a:prstGeom prst="rect">
            <a:avLst/>
          </a:prstGeom>
          <a:noFill/>
          <a:ln>
            <a:noFill/>
          </a:ln>
        </p:spPr>
      </p:pic>
      <p:pic>
        <p:nvPicPr>
          <p:cNvPr id="370" name="Google Shape;370;p47"/>
          <p:cNvPicPr preferRelativeResize="0"/>
          <p:nvPr/>
        </p:nvPicPr>
        <p:blipFill rotWithShape="1">
          <a:blip r:embed="rId5">
            <a:alphaModFix/>
          </a:blip>
          <a:srcRect l="20394" t="42735" r="51981" b="20511"/>
          <a:stretch/>
        </p:blipFill>
        <p:spPr>
          <a:xfrm>
            <a:off x="5982750" y="2036075"/>
            <a:ext cx="2422477" cy="1813049"/>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sp>
        <p:nvSpPr>
          <p:cNvPr id="375" name="Google Shape;375;p48"/>
          <p:cNvSpPr txBox="1">
            <a:spLocks noGrp="1"/>
          </p:cNvSpPr>
          <p:nvPr>
            <p:ph type="title"/>
          </p:nvPr>
        </p:nvSpPr>
        <p:spPr>
          <a:xfrm>
            <a:off x="869150" y="614850"/>
            <a:ext cx="5092200" cy="754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Data Exploration</a:t>
            </a:r>
            <a:endParaRPr/>
          </a:p>
        </p:txBody>
      </p:sp>
      <p:sp>
        <p:nvSpPr>
          <p:cNvPr id="376" name="Google Shape;376;p48"/>
          <p:cNvSpPr txBox="1">
            <a:spLocks noGrp="1"/>
          </p:cNvSpPr>
          <p:nvPr>
            <p:ph type="sldNum" idx="12"/>
          </p:nvPr>
        </p:nvSpPr>
        <p:spPr>
          <a:xfrm>
            <a:off x="8159499" y="4393278"/>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37</a:t>
            </a:fld>
            <a:endParaRPr/>
          </a:p>
        </p:txBody>
      </p:sp>
      <p:sp>
        <p:nvSpPr>
          <p:cNvPr id="377" name="Google Shape;377;p48"/>
          <p:cNvSpPr txBox="1"/>
          <p:nvPr/>
        </p:nvSpPr>
        <p:spPr>
          <a:xfrm>
            <a:off x="913925" y="1235400"/>
            <a:ext cx="7334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Work Sans"/>
                <a:ea typeface="Work Sans"/>
                <a:cs typeface="Work Sans"/>
                <a:sym typeface="Work Sans"/>
              </a:rPr>
              <a:t>Count plot of </a:t>
            </a:r>
            <a:r>
              <a:rPr lang="en" b="1">
                <a:latin typeface="Work Sans"/>
                <a:ea typeface="Work Sans"/>
                <a:cs typeface="Work Sans"/>
                <a:sym typeface="Work Sans"/>
              </a:rPr>
              <a:t>original_language</a:t>
            </a:r>
            <a:r>
              <a:rPr lang="en">
                <a:latin typeface="Work Sans"/>
                <a:ea typeface="Work Sans"/>
                <a:cs typeface="Work Sans"/>
                <a:sym typeface="Work Sans"/>
              </a:rPr>
              <a:t> with </a:t>
            </a:r>
            <a:r>
              <a:rPr lang="en" b="1">
                <a:latin typeface="Work Sans"/>
                <a:ea typeface="Work Sans"/>
                <a:cs typeface="Work Sans"/>
                <a:sym typeface="Work Sans"/>
              </a:rPr>
              <a:t>nominated movies highlighted in green hue</a:t>
            </a:r>
            <a:r>
              <a:rPr lang="en">
                <a:latin typeface="Work Sans"/>
                <a:ea typeface="Work Sans"/>
                <a:cs typeface="Work Sans"/>
                <a:sym typeface="Work Sans"/>
              </a:rPr>
              <a:t>:</a:t>
            </a:r>
            <a:endParaRPr>
              <a:latin typeface="Work Sans"/>
              <a:ea typeface="Work Sans"/>
              <a:cs typeface="Work Sans"/>
              <a:sym typeface="Work Sans"/>
            </a:endParaRPr>
          </a:p>
        </p:txBody>
      </p:sp>
      <p:pic>
        <p:nvPicPr>
          <p:cNvPr id="378" name="Google Shape;378;p48"/>
          <p:cNvPicPr preferRelativeResize="0"/>
          <p:nvPr/>
        </p:nvPicPr>
        <p:blipFill rotWithShape="1">
          <a:blip r:embed="rId3">
            <a:alphaModFix/>
          </a:blip>
          <a:srcRect l="20105" t="27695" r="12152" b="11727"/>
          <a:stretch/>
        </p:blipFill>
        <p:spPr>
          <a:xfrm>
            <a:off x="1056250" y="1848425"/>
            <a:ext cx="5059569" cy="2544849"/>
          </a:xfrm>
          <a:prstGeom prst="rect">
            <a:avLst/>
          </a:prstGeom>
          <a:noFill/>
          <a:ln>
            <a:noFill/>
          </a:ln>
        </p:spPr>
      </p:pic>
      <p:sp>
        <p:nvSpPr>
          <p:cNvPr id="379" name="Google Shape;379;p48"/>
          <p:cNvSpPr txBox="1"/>
          <p:nvPr/>
        </p:nvSpPr>
        <p:spPr>
          <a:xfrm>
            <a:off x="6377225" y="2491088"/>
            <a:ext cx="1871400" cy="10467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Work Sans Regular"/>
                <a:ea typeface="Work Sans Regular"/>
                <a:cs typeface="Work Sans Regular"/>
                <a:sym typeface="Work Sans Regular"/>
              </a:rPr>
              <a:t>Most of the nominated movies has </a:t>
            </a:r>
            <a:r>
              <a:rPr lang="en" b="1">
                <a:latin typeface="Work Sans"/>
                <a:ea typeface="Work Sans"/>
                <a:cs typeface="Work Sans"/>
                <a:sym typeface="Work Sans"/>
              </a:rPr>
              <a:t>English </a:t>
            </a:r>
            <a:r>
              <a:rPr lang="en">
                <a:latin typeface="Work Sans Regular"/>
                <a:ea typeface="Work Sans Regular"/>
                <a:cs typeface="Work Sans Regular"/>
                <a:sym typeface="Work Sans Regular"/>
              </a:rPr>
              <a:t>as its original language</a:t>
            </a:r>
            <a:endParaRPr>
              <a:latin typeface="Work Sans Regular"/>
              <a:ea typeface="Work Sans Regular"/>
              <a:cs typeface="Work Sans Regular"/>
              <a:sym typeface="Work Sans Regula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384" name="Google Shape;384;p49"/>
          <p:cNvSpPr txBox="1">
            <a:spLocks noGrp="1"/>
          </p:cNvSpPr>
          <p:nvPr>
            <p:ph type="title"/>
          </p:nvPr>
        </p:nvSpPr>
        <p:spPr>
          <a:xfrm>
            <a:off x="869150" y="614850"/>
            <a:ext cx="5092200" cy="754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Data Exploration</a:t>
            </a:r>
            <a:endParaRPr/>
          </a:p>
        </p:txBody>
      </p:sp>
      <p:sp>
        <p:nvSpPr>
          <p:cNvPr id="385" name="Google Shape;385;p49"/>
          <p:cNvSpPr txBox="1">
            <a:spLocks noGrp="1"/>
          </p:cNvSpPr>
          <p:nvPr>
            <p:ph type="sldNum" idx="12"/>
          </p:nvPr>
        </p:nvSpPr>
        <p:spPr>
          <a:xfrm>
            <a:off x="8159499" y="4393278"/>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38</a:t>
            </a:fld>
            <a:endParaRPr/>
          </a:p>
        </p:txBody>
      </p:sp>
      <p:sp>
        <p:nvSpPr>
          <p:cNvPr id="386" name="Google Shape;386;p49"/>
          <p:cNvSpPr txBox="1"/>
          <p:nvPr/>
        </p:nvSpPr>
        <p:spPr>
          <a:xfrm>
            <a:off x="913925" y="1235400"/>
            <a:ext cx="73347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Work Sans"/>
                <a:ea typeface="Work Sans"/>
                <a:cs typeface="Work Sans"/>
                <a:sym typeface="Work Sans"/>
              </a:rPr>
              <a:t>Count plot of the </a:t>
            </a:r>
            <a:r>
              <a:rPr lang="en" b="1">
                <a:latin typeface="Work Sans"/>
                <a:ea typeface="Work Sans"/>
                <a:cs typeface="Work Sans"/>
                <a:sym typeface="Work Sans"/>
              </a:rPr>
              <a:t>month</a:t>
            </a:r>
            <a:r>
              <a:rPr lang="en">
                <a:latin typeface="Work Sans"/>
                <a:ea typeface="Work Sans"/>
                <a:cs typeface="Work Sans"/>
                <a:sym typeface="Work Sans"/>
              </a:rPr>
              <a:t> the movie was released, with </a:t>
            </a:r>
            <a:r>
              <a:rPr lang="en" b="1">
                <a:latin typeface="Work Sans"/>
                <a:ea typeface="Work Sans"/>
                <a:cs typeface="Work Sans"/>
                <a:sym typeface="Work Sans"/>
              </a:rPr>
              <a:t>nominated movies highlighted in green hue</a:t>
            </a:r>
            <a:r>
              <a:rPr lang="en">
                <a:latin typeface="Work Sans"/>
                <a:ea typeface="Work Sans"/>
                <a:cs typeface="Work Sans"/>
                <a:sym typeface="Work Sans"/>
              </a:rPr>
              <a:t>:</a:t>
            </a:r>
            <a:endParaRPr>
              <a:latin typeface="Work Sans"/>
              <a:ea typeface="Work Sans"/>
              <a:cs typeface="Work Sans"/>
              <a:sym typeface="Work Sans"/>
            </a:endParaRPr>
          </a:p>
        </p:txBody>
      </p:sp>
      <p:pic>
        <p:nvPicPr>
          <p:cNvPr id="387" name="Google Shape;387;p49"/>
          <p:cNvPicPr preferRelativeResize="0"/>
          <p:nvPr/>
        </p:nvPicPr>
        <p:blipFill rotWithShape="1">
          <a:blip r:embed="rId3">
            <a:alphaModFix/>
          </a:blip>
          <a:srcRect l="20046" t="29398" r="12299" b="9884"/>
          <a:stretch/>
        </p:blipFill>
        <p:spPr>
          <a:xfrm>
            <a:off x="987375" y="1905875"/>
            <a:ext cx="5092198" cy="2570509"/>
          </a:xfrm>
          <a:prstGeom prst="rect">
            <a:avLst/>
          </a:prstGeom>
          <a:noFill/>
          <a:ln>
            <a:noFill/>
          </a:ln>
        </p:spPr>
      </p:pic>
      <p:sp>
        <p:nvSpPr>
          <p:cNvPr id="388" name="Google Shape;388;p49"/>
          <p:cNvSpPr txBox="1"/>
          <p:nvPr/>
        </p:nvSpPr>
        <p:spPr>
          <a:xfrm>
            <a:off x="6288450" y="2629150"/>
            <a:ext cx="2135400" cy="8313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Work Sans Regular"/>
                <a:ea typeface="Work Sans Regular"/>
                <a:cs typeface="Work Sans Regular"/>
                <a:sym typeface="Work Sans Regular"/>
              </a:rPr>
              <a:t>Movies released in December garnered the most nominations</a:t>
            </a:r>
            <a:endParaRPr>
              <a:latin typeface="Work Sans Regular"/>
              <a:ea typeface="Work Sans Regular"/>
              <a:cs typeface="Work Sans Regular"/>
              <a:sym typeface="Work Sans Regula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p50"/>
          <p:cNvSpPr txBox="1">
            <a:spLocks noGrp="1"/>
          </p:cNvSpPr>
          <p:nvPr>
            <p:ph type="title"/>
          </p:nvPr>
        </p:nvSpPr>
        <p:spPr>
          <a:xfrm>
            <a:off x="869150" y="614850"/>
            <a:ext cx="5092200" cy="754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Data Exploration</a:t>
            </a:r>
            <a:endParaRPr/>
          </a:p>
        </p:txBody>
      </p:sp>
      <p:sp>
        <p:nvSpPr>
          <p:cNvPr id="394" name="Google Shape;394;p50"/>
          <p:cNvSpPr txBox="1">
            <a:spLocks noGrp="1"/>
          </p:cNvSpPr>
          <p:nvPr>
            <p:ph type="sldNum" idx="12"/>
          </p:nvPr>
        </p:nvSpPr>
        <p:spPr>
          <a:xfrm>
            <a:off x="8159499" y="4393278"/>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39</a:t>
            </a:fld>
            <a:endParaRPr/>
          </a:p>
        </p:txBody>
      </p:sp>
      <p:sp>
        <p:nvSpPr>
          <p:cNvPr id="395" name="Google Shape;395;p50"/>
          <p:cNvSpPr txBox="1"/>
          <p:nvPr/>
        </p:nvSpPr>
        <p:spPr>
          <a:xfrm>
            <a:off x="913925" y="1235400"/>
            <a:ext cx="7334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Work Sans"/>
                <a:ea typeface="Work Sans"/>
                <a:cs typeface="Work Sans"/>
                <a:sym typeface="Work Sans"/>
              </a:rPr>
              <a:t>Correlation between </a:t>
            </a:r>
            <a:r>
              <a:rPr lang="en" b="1">
                <a:latin typeface="Work Sans"/>
                <a:ea typeface="Work Sans"/>
                <a:cs typeface="Work Sans"/>
                <a:sym typeface="Work Sans"/>
              </a:rPr>
              <a:t>genre</a:t>
            </a:r>
            <a:r>
              <a:rPr lang="en">
                <a:latin typeface="Work Sans"/>
                <a:ea typeface="Work Sans"/>
                <a:cs typeface="Work Sans"/>
                <a:sym typeface="Work Sans"/>
              </a:rPr>
              <a:t> and </a:t>
            </a:r>
            <a:r>
              <a:rPr lang="en" b="1">
                <a:latin typeface="Work Sans"/>
                <a:ea typeface="Work Sans"/>
                <a:cs typeface="Work Sans"/>
                <a:sym typeface="Work Sans"/>
              </a:rPr>
              <a:t>oscar nominations</a:t>
            </a:r>
            <a:endParaRPr b="1">
              <a:latin typeface="Work Sans"/>
              <a:ea typeface="Work Sans"/>
              <a:cs typeface="Work Sans"/>
              <a:sym typeface="Work Sans"/>
            </a:endParaRPr>
          </a:p>
        </p:txBody>
      </p:sp>
      <p:pic>
        <p:nvPicPr>
          <p:cNvPr id="396" name="Google Shape;396;p50"/>
          <p:cNvPicPr preferRelativeResize="0"/>
          <p:nvPr/>
        </p:nvPicPr>
        <p:blipFill rotWithShape="1">
          <a:blip r:embed="rId3">
            <a:alphaModFix/>
          </a:blip>
          <a:srcRect l="19604" t="24400" r="11657" b="4892"/>
          <a:stretch/>
        </p:blipFill>
        <p:spPr>
          <a:xfrm>
            <a:off x="957100" y="1851000"/>
            <a:ext cx="5002102" cy="2752900"/>
          </a:xfrm>
          <a:prstGeom prst="rect">
            <a:avLst/>
          </a:prstGeom>
          <a:noFill/>
          <a:ln>
            <a:noFill/>
          </a:ln>
        </p:spPr>
      </p:pic>
      <p:pic>
        <p:nvPicPr>
          <p:cNvPr id="397" name="Google Shape;397;p50"/>
          <p:cNvPicPr preferRelativeResize="0"/>
          <p:nvPr/>
        </p:nvPicPr>
        <p:blipFill rotWithShape="1">
          <a:blip r:embed="rId4">
            <a:alphaModFix/>
          </a:blip>
          <a:srcRect l="83194" t="24268" r="11713" b="5752"/>
          <a:stretch/>
        </p:blipFill>
        <p:spPr>
          <a:xfrm>
            <a:off x="6117989" y="1851000"/>
            <a:ext cx="407409" cy="27529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Google Shape;80;p15"/>
          <p:cNvSpPr txBox="1">
            <a:spLocks noGrp="1"/>
          </p:cNvSpPr>
          <p:nvPr>
            <p:ph type="title"/>
          </p:nvPr>
        </p:nvSpPr>
        <p:spPr>
          <a:xfrm>
            <a:off x="2012150" y="1576125"/>
            <a:ext cx="5201100" cy="738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Problem Statement</a:t>
            </a:r>
            <a:endParaRPr/>
          </a:p>
        </p:txBody>
      </p:sp>
      <p:sp>
        <p:nvSpPr>
          <p:cNvPr id="81" name="Google Shape;81;p15"/>
          <p:cNvSpPr txBox="1">
            <a:spLocks noGrp="1"/>
          </p:cNvSpPr>
          <p:nvPr>
            <p:ph type="sldNum" idx="12"/>
          </p:nvPr>
        </p:nvSpPr>
        <p:spPr>
          <a:xfrm>
            <a:off x="8159499" y="4393278"/>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a:t>
            </a:fld>
            <a:endParaRPr/>
          </a:p>
        </p:txBody>
      </p:sp>
      <p:sp>
        <p:nvSpPr>
          <p:cNvPr id="82" name="Google Shape;82;p15"/>
          <p:cNvSpPr txBox="1"/>
          <p:nvPr/>
        </p:nvSpPr>
        <p:spPr>
          <a:xfrm>
            <a:off x="1571250" y="2306775"/>
            <a:ext cx="6001500" cy="14160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sz="2000">
                <a:latin typeface="Work Sans"/>
                <a:ea typeface="Work Sans"/>
                <a:cs typeface="Work Sans"/>
                <a:sym typeface="Work Sans"/>
              </a:rPr>
              <a:t>Based on the existing dataset we have gathered, predict whether a movie will be nominated for the Oscars Best Picture Award.</a:t>
            </a:r>
            <a:endParaRPr sz="2000">
              <a:latin typeface="Work Sans"/>
              <a:ea typeface="Work Sans"/>
              <a:cs typeface="Work Sans"/>
              <a:sym typeface="Work Sans"/>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51"/>
          <p:cNvSpPr txBox="1">
            <a:spLocks noGrp="1"/>
          </p:cNvSpPr>
          <p:nvPr>
            <p:ph type="ctrTitle"/>
          </p:nvPr>
        </p:nvSpPr>
        <p:spPr>
          <a:xfrm>
            <a:off x="1012800" y="2497750"/>
            <a:ext cx="5818500"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Classification &amp; Prediction</a:t>
            </a:r>
            <a:endParaRPr/>
          </a:p>
        </p:txBody>
      </p:sp>
      <p:sp>
        <p:nvSpPr>
          <p:cNvPr id="403" name="Google Shape;403;p51"/>
          <p:cNvSpPr txBox="1"/>
          <p:nvPr/>
        </p:nvSpPr>
        <p:spPr>
          <a:xfrm>
            <a:off x="6219050" y="337750"/>
            <a:ext cx="2232000" cy="1931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sz="12000" b="1">
                <a:solidFill>
                  <a:schemeClr val="dk1"/>
                </a:solidFill>
                <a:latin typeface="Work Sans"/>
                <a:ea typeface="Work Sans"/>
                <a:cs typeface="Work Sans"/>
                <a:sym typeface="Work Sans"/>
              </a:rPr>
              <a:t>6</a:t>
            </a:r>
            <a:r>
              <a:rPr lang="en" sz="9600" b="1">
                <a:solidFill>
                  <a:schemeClr val="dk1"/>
                </a:solidFill>
                <a:latin typeface="Work Sans"/>
                <a:ea typeface="Work Sans"/>
                <a:cs typeface="Work Sans"/>
                <a:sym typeface="Work Sans"/>
              </a:rPr>
              <a:t>.</a:t>
            </a:r>
            <a:endParaRPr sz="9600" b="1">
              <a:latin typeface="Work Sans"/>
              <a:ea typeface="Work Sans"/>
              <a:cs typeface="Work Sans"/>
              <a:sym typeface="Work Sans"/>
            </a:endParaRPr>
          </a:p>
        </p:txBody>
      </p:sp>
      <p:pic>
        <p:nvPicPr>
          <p:cNvPr id="404" name="Google Shape;404;p51"/>
          <p:cNvPicPr preferRelativeResize="0"/>
          <p:nvPr/>
        </p:nvPicPr>
        <p:blipFill>
          <a:blip r:embed="rId3">
            <a:alphaModFix/>
          </a:blip>
          <a:stretch>
            <a:fillRect/>
          </a:stretch>
        </p:blipFill>
        <p:spPr>
          <a:xfrm>
            <a:off x="5279300" y="2345350"/>
            <a:ext cx="1246174" cy="1246174"/>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sp>
        <p:nvSpPr>
          <p:cNvPr id="409" name="Google Shape;409;p52"/>
          <p:cNvSpPr txBox="1">
            <a:spLocks noGrp="1"/>
          </p:cNvSpPr>
          <p:nvPr>
            <p:ph type="title" idx="4294967295"/>
          </p:nvPr>
        </p:nvSpPr>
        <p:spPr>
          <a:xfrm>
            <a:off x="869150" y="614850"/>
            <a:ext cx="7501500" cy="754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Classifications &amp; Prediction</a:t>
            </a:r>
            <a:endParaRPr/>
          </a:p>
        </p:txBody>
      </p:sp>
      <p:sp>
        <p:nvSpPr>
          <p:cNvPr id="410" name="Google Shape;410;p52"/>
          <p:cNvSpPr txBox="1"/>
          <p:nvPr/>
        </p:nvSpPr>
        <p:spPr>
          <a:xfrm>
            <a:off x="913925" y="1235400"/>
            <a:ext cx="73347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Work Sans"/>
                <a:ea typeface="Work Sans"/>
                <a:cs typeface="Work Sans"/>
                <a:sym typeface="Work Sans"/>
              </a:rPr>
              <a:t>Import DecisionTreeClassifier, train_test_split selection and confusion_matrix from sklearn</a:t>
            </a:r>
            <a:endParaRPr>
              <a:latin typeface="Work Sans"/>
              <a:ea typeface="Work Sans"/>
              <a:cs typeface="Work Sans"/>
              <a:sym typeface="Work Sans"/>
            </a:endParaRPr>
          </a:p>
        </p:txBody>
      </p:sp>
      <p:pic>
        <p:nvPicPr>
          <p:cNvPr id="411" name="Google Shape;411;p52"/>
          <p:cNvPicPr preferRelativeResize="0"/>
          <p:nvPr/>
        </p:nvPicPr>
        <p:blipFill>
          <a:blip r:embed="rId3">
            <a:alphaModFix/>
          </a:blip>
          <a:stretch>
            <a:fillRect/>
          </a:stretch>
        </p:blipFill>
        <p:spPr>
          <a:xfrm>
            <a:off x="976600" y="2032250"/>
            <a:ext cx="7124849" cy="179655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15"/>
        <p:cNvGrpSpPr/>
        <p:nvPr/>
      </p:nvGrpSpPr>
      <p:grpSpPr>
        <a:xfrm>
          <a:off x="0" y="0"/>
          <a:ext cx="0" cy="0"/>
          <a:chOff x="0" y="0"/>
          <a:chExt cx="0" cy="0"/>
        </a:xfrm>
      </p:grpSpPr>
      <p:sp>
        <p:nvSpPr>
          <p:cNvPr id="416" name="Google Shape;416;p53"/>
          <p:cNvSpPr txBox="1">
            <a:spLocks noGrp="1"/>
          </p:cNvSpPr>
          <p:nvPr>
            <p:ph type="title" idx="4294967295"/>
          </p:nvPr>
        </p:nvSpPr>
        <p:spPr>
          <a:xfrm>
            <a:off x="869150" y="614850"/>
            <a:ext cx="7501500" cy="754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Classifications &amp; Prediction</a:t>
            </a:r>
            <a:endParaRPr/>
          </a:p>
        </p:txBody>
      </p:sp>
      <p:sp>
        <p:nvSpPr>
          <p:cNvPr id="417" name="Google Shape;417;p53"/>
          <p:cNvSpPr txBox="1"/>
          <p:nvPr/>
        </p:nvSpPr>
        <p:spPr>
          <a:xfrm>
            <a:off x="913925" y="1235400"/>
            <a:ext cx="73347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Work Sans"/>
                <a:ea typeface="Work Sans"/>
                <a:cs typeface="Work Sans"/>
                <a:sym typeface="Work Sans"/>
              </a:rPr>
              <a:t>Check the Goodness of Fit of Model, Classification Accuracy, and the False Positive Rate/ False Negative Rate</a:t>
            </a:r>
            <a:endParaRPr>
              <a:latin typeface="Work Sans"/>
              <a:ea typeface="Work Sans"/>
              <a:cs typeface="Work Sans"/>
              <a:sym typeface="Work Sans"/>
            </a:endParaRPr>
          </a:p>
        </p:txBody>
      </p:sp>
      <p:pic>
        <p:nvPicPr>
          <p:cNvPr id="418" name="Google Shape;418;p53"/>
          <p:cNvPicPr preferRelativeResize="0"/>
          <p:nvPr/>
        </p:nvPicPr>
        <p:blipFill rotWithShape="1">
          <a:blip r:embed="rId3">
            <a:alphaModFix/>
          </a:blip>
          <a:srcRect l="20044" t="60599" r="29376" b="6190"/>
          <a:stretch/>
        </p:blipFill>
        <p:spPr>
          <a:xfrm>
            <a:off x="938325" y="2712675"/>
            <a:ext cx="4880676" cy="1802526"/>
          </a:xfrm>
          <a:prstGeom prst="rect">
            <a:avLst/>
          </a:prstGeom>
          <a:noFill/>
          <a:ln>
            <a:noFill/>
          </a:ln>
        </p:spPr>
      </p:pic>
      <p:pic>
        <p:nvPicPr>
          <p:cNvPr id="419" name="Google Shape;419;p53"/>
          <p:cNvPicPr preferRelativeResize="0"/>
          <p:nvPr/>
        </p:nvPicPr>
        <p:blipFill rotWithShape="1">
          <a:blip r:embed="rId3">
            <a:alphaModFix/>
          </a:blip>
          <a:srcRect l="19787" t="24576" r="50564" b="63454"/>
          <a:stretch/>
        </p:blipFill>
        <p:spPr>
          <a:xfrm>
            <a:off x="1116275" y="1927200"/>
            <a:ext cx="3324104" cy="754799"/>
          </a:xfrm>
          <a:prstGeom prst="rect">
            <a:avLst/>
          </a:prstGeom>
          <a:noFill/>
          <a:ln>
            <a:noFill/>
          </a:ln>
        </p:spPr>
      </p:pic>
      <p:pic>
        <p:nvPicPr>
          <p:cNvPr id="420" name="Google Shape;420;p53"/>
          <p:cNvPicPr preferRelativeResize="0"/>
          <p:nvPr/>
        </p:nvPicPr>
        <p:blipFill rotWithShape="1">
          <a:blip r:embed="rId3">
            <a:alphaModFix/>
          </a:blip>
          <a:srcRect l="19788" t="36707" r="58759" b="42682"/>
          <a:stretch/>
        </p:blipFill>
        <p:spPr>
          <a:xfrm>
            <a:off x="5979750" y="2227325"/>
            <a:ext cx="2613248" cy="1412176"/>
          </a:xfrm>
          <a:prstGeom prst="rect">
            <a:avLst/>
          </a:prstGeom>
          <a:noFill/>
          <a:ln w="9525" cap="flat" cmpd="sng">
            <a:solidFill>
              <a:schemeClr val="dk2"/>
            </a:solidFill>
            <a:prstDash val="solid"/>
            <a:round/>
            <a:headEnd type="none" w="sm" len="sm"/>
            <a:tailEnd type="none" w="sm" len="sm"/>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sp>
        <p:nvSpPr>
          <p:cNvPr id="425" name="Google Shape;425;p54"/>
          <p:cNvSpPr txBox="1">
            <a:spLocks noGrp="1"/>
          </p:cNvSpPr>
          <p:nvPr>
            <p:ph type="title" idx="4294967295"/>
          </p:nvPr>
        </p:nvSpPr>
        <p:spPr>
          <a:xfrm>
            <a:off x="869150" y="614850"/>
            <a:ext cx="7501500" cy="754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Classifications &amp; Prediction</a:t>
            </a:r>
            <a:endParaRPr/>
          </a:p>
        </p:txBody>
      </p:sp>
      <p:sp>
        <p:nvSpPr>
          <p:cNvPr id="426" name="Google Shape;426;p54"/>
          <p:cNvSpPr txBox="1"/>
          <p:nvPr/>
        </p:nvSpPr>
        <p:spPr>
          <a:xfrm>
            <a:off x="913925" y="1235400"/>
            <a:ext cx="73347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Work Sans"/>
                <a:ea typeface="Work Sans"/>
                <a:cs typeface="Work Sans"/>
                <a:sym typeface="Work Sans"/>
              </a:rPr>
              <a:t>Individually tested decision tree classifier on three randomly picked samples from the list </a:t>
            </a:r>
            <a:endParaRPr>
              <a:latin typeface="Work Sans"/>
              <a:ea typeface="Work Sans"/>
              <a:cs typeface="Work Sans"/>
              <a:sym typeface="Work Sans"/>
            </a:endParaRPr>
          </a:p>
        </p:txBody>
      </p:sp>
      <p:pic>
        <p:nvPicPr>
          <p:cNvPr id="427" name="Google Shape;427;p54"/>
          <p:cNvPicPr preferRelativeResize="0"/>
          <p:nvPr/>
        </p:nvPicPr>
        <p:blipFill>
          <a:blip r:embed="rId3">
            <a:alphaModFix/>
          </a:blip>
          <a:stretch>
            <a:fillRect/>
          </a:stretch>
        </p:blipFill>
        <p:spPr>
          <a:xfrm>
            <a:off x="1023938" y="2111750"/>
            <a:ext cx="7096125" cy="214312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31"/>
        <p:cNvGrpSpPr/>
        <p:nvPr/>
      </p:nvGrpSpPr>
      <p:grpSpPr>
        <a:xfrm>
          <a:off x="0" y="0"/>
          <a:ext cx="0" cy="0"/>
          <a:chOff x="0" y="0"/>
          <a:chExt cx="0" cy="0"/>
        </a:xfrm>
      </p:grpSpPr>
      <p:sp>
        <p:nvSpPr>
          <p:cNvPr id="432" name="Google Shape;432;p55"/>
          <p:cNvSpPr txBox="1">
            <a:spLocks noGrp="1"/>
          </p:cNvSpPr>
          <p:nvPr>
            <p:ph type="title" idx="4294967295"/>
          </p:nvPr>
        </p:nvSpPr>
        <p:spPr>
          <a:xfrm>
            <a:off x="869150" y="614850"/>
            <a:ext cx="7501500" cy="754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Classifications &amp; Prediction</a:t>
            </a:r>
            <a:endParaRPr/>
          </a:p>
        </p:txBody>
      </p:sp>
      <p:sp>
        <p:nvSpPr>
          <p:cNvPr id="433" name="Google Shape;433;p55"/>
          <p:cNvSpPr txBox="1"/>
          <p:nvPr/>
        </p:nvSpPr>
        <p:spPr>
          <a:xfrm>
            <a:off x="913925" y="1235400"/>
            <a:ext cx="73347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Work Sans"/>
                <a:ea typeface="Work Sans"/>
                <a:cs typeface="Work Sans"/>
                <a:sym typeface="Work Sans"/>
              </a:rPr>
              <a:t>Predicting the probability that a movie will win an Oscars Awards using a Decision Tree</a:t>
            </a:r>
            <a:endParaRPr>
              <a:latin typeface="Work Sans"/>
              <a:ea typeface="Work Sans"/>
              <a:cs typeface="Work Sans"/>
              <a:sym typeface="Work Sans"/>
            </a:endParaRPr>
          </a:p>
        </p:txBody>
      </p:sp>
      <p:pic>
        <p:nvPicPr>
          <p:cNvPr id="434" name="Google Shape;434;p55"/>
          <p:cNvPicPr preferRelativeResize="0"/>
          <p:nvPr/>
        </p:nvPicPr>
        <p:blipFill>
          <a:blip r:embed="rId3">
            <a:alphaModFix/>
          </a:blip>
          <a:stretch>
            <a:fillRect/>
          </a:stretch>
        </p:blipFill>
        <p:spPr>
          <a:xfrm>
            <a:off x="2863288" y="1656700"/>
            <a:ext cx="3435979" cy="2987701"/>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38"/>
        <p:cNvGrpSpPr/>
        <p:nvPr/>
      </p:nvGrpSpPr>
      <p:grpSpPr>
        <a:xfrm>
          <a:off x="0" y="0"/>
          <a:ext cx="0" cy="0"/>
          <a:chOff x="0" y="0"/>
          <a:chExt cx="0" cy="0"/>
        </a:xfrm>
      </p:grpSpPr>
      <p:sp>
        <p:nvSpPr>
          <p:cNvPr id="439" name="Google Shape;439;p56"/>
          <p:cNvSpPr txBox="1">
            <a:spLocks noGrp="1"/>
          </p:cNvSpPr>
          <p:nvPr>
            <p:ph type="title" idx="4294967295"/>
          </p:nvPr>
        </p:nvSpPr>
        <p:spPr>
          <a:xfrm>
            <a:off x="869150" y="614850"/>
            <a:ext cx="7501500" cy="754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Classifications &amp; Prediction</a:t>
            </a:r>
            <a:endParaRPr/>
          </a:p>
        </p:txBody>
      </p:sp>
      <p:sp>
        <p:nvSpPr>
          <p:cNvPr id="440" name="Google Shape;440;p56"/>
          <p:cNvSpPr txBox="1"/>
          <p:nvPr/>
        </p:nvSpPr>
        <p:spPr>
          <a:xfrm>
            <a:off x="913925" y="1235400"/>
            <a:ext cx="73347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Work Sans"/>
                <a:ea typeface="Work Sans"/>
                <a:cs typeface="Work Sans"/>
                <a:sym typeface="Work Sans"/>
              </a:rPr>
              <a:t>Predicting the probability that a movie will win an Oscars Awards using a Decision Tree</a:t>
            </a:r>
            <a:endParaRPr>
              <a:latin typeface="Work Sans"/>
              <a:ea typeface="Work Sans"/>
              <a:cs typeface="Work Sans"/>
              <a:sym typeface="Work Sans"/>
            </a:endParaRPr>
          </a:p>
        </p:txBody>
      </p:sp>
      <p:pic>
        <p:nvPicPr>
          <p:cNvPr id="441" name="Google Shape;441;p56"/>
          <p:cNvPicPr preferRelativeResize="0"/>
          <p:nvPr/>
        </p:nvPicPr>
        <p:blipFill>
          <a:blip r:embed="rId3">
            <a:alphaModFix/>
          </a:blip>
          <a:stretch>
            <a:fillRect/>
          </a:stretch>
        </p:blipFill>
        <p:spPr>
          <a:xfrm>
            <a:off x="904651" y="2365950"/>
            <a:ext cx="7334701" cy="1707674"/>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6" name="Google Shape;446;p57"/>
          <p:cNvSpPr txBox="1">
            <a:spLocks noGrp="1"/>
          </p:cNvSpPr>
          <p:nvPr>
            <p:ph type="ctrTitle"/>
          </p:nvPr>
        </p:nvSpPr>
        <p:spPr>
          <a:xfrm>
            <a:off x="1012800" y="2497750"/>
            <a:ext cx="5818500"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Random Forest</a:t>
            </a:r>
            <a:endParaRPr/>
          </a:p>
        </p:txBody>
      </p:sp>
      <p:sp>
        <p:nvSpPr>
          <p:cNvPr id="447" name="Google Shape;447;p57"/>
          <p:cNvSpPr txBox="1"/>
          <p:nvPr/>
        </p:nvSpPr>
        <p:spPr>
          <a:xfrm>
            <a:off x="6219050" y="337750"/>
            <a:ext cx="2232000" cy="1931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sz="12000" b="1">
                <a:solidFill>
                  <a:schemeClr val="dk1"/>
                </a:solidFill>
                <a:latin typeface="Work Sans"/>
                <a:ea typeface="Work Sans"/>
                <a:cs typeface="Work Sans"/>
                <a:sym typeface="Work Sans"/>
              </a:rPr>
              <a:t>7</a:t>
            </a:r>
            <a:r>
              <a:rPr lang="en" sz="9600" b="1">
                <a:solidFill>
                  <a:schemeClr val="dk1"/>
                </a:solidFill>
                <a:latin typeface="Work Sans"/>
                <a:ea typeface="Work Sans"/>
                <a:cs typeface="Work Sans"/>
                <a:sym typeface="Work Sans"/>
              </a:rPr>
              <a:t>.</a:t>
            </a:r>
            <a:endParaRPr sz="9600" b="1">
              <a:latin typeface="Work Sans"/>
              <a:ea typeface="Work Sans"/>
              <a:cs typeface="Work Sans"/>
              <a:sym typeface="Work Sans"/>
            </a:endParaRPr>
          </a:p>
        </p:txBody>
      </p:sp>
      <p:pic>
        <p:nvPicPr>
          <p:cNvPr id="448" name="Google Shape;448;p57"/>
          <p:cNvPicPr preferRelativeResize="0"/>
          <p:nvPr/>
        </p:nvPicPr>
        <p:blipFill>
          <a:blip r:embed="rId3">
            <a:alphaModFix/>
          </a:blip>
          <a:stretch>
            <a:fillRect/>
          </a:stretch>
        </p:blipFill>
        <p:spPr>
          <a:xfrm>
            <a:off x="5212662" y="2432412"/>
            <a:ext cx="1082588" cy="1082588"/>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453" name="Google Shape;453;p58"/>
          <p:cNvSpPr txBox="1">
            <a:spLocks noGrp="1"/>
          </p:cNvSpPr>
          <p:nvPr>
            <p:ph type="title"/>
          </p:nvPr>
        </p:nvSpPr>
        <p:spPr>
          <a:xfrm>
            <a:off x="869150" y="614850"/>
            <a:ext cx="5092200" cy="754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Random Forest</a:t>
            </a:r>
            <a:endParaRPr/>
          </a:p>
        </p:txBody>
      </p:sp>
      <p:sp>
        <p:nvSpPr>
          <p:cNvPr id="454" name="Google Shape;454;p58"/>
          <p:cNvSpPr txBox="1">
            <a:spLocks noGrp="1"/>
          </p:cNvSpPr>
          <p:nvPr>
            <p:ph type="sldNum" idx="12"/>
          </p:nvPr>
        </p:nvSpPr>
        <p:spPr>
          <a:xfrm>
            <a:off x="8159499" y="4393278"/>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47</a:t>
            </a:fld>
            <a:endParaRPr/>
          </a:p>
        </p:txBody>
      </p:sp>
      <p:sp>
        <p:nvSpPr>
          <p:cNvPr id="455" name="Google Shape;455;p58"/>
          <p:cNvSpPr txBox="1"/>
          <p:nvPr/>
        </p:nvSpPr>
        <p:spPr>
          <a:xfrm>
            <a:off x="913925" y="1235400"/>
            <a:ext cx="75591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Work Sans"/>
                <a:ea typeface="Work Sans"/>
                <a:cs typeface="Work Sans"/>
                <a:sym typeface="Work Sans"/>
              </a:rPr>
              <a:t>Accuracy and Confusion Matrix for </a:t>
            </a:r>
            <a:r>
              <a:rPr lang="en" b="1">
                <a:solidFill>
                  <a:schemeClr val="dk1"/>
                </a:solidFill>
                <a:latin typeface="Work Sans"/>
                <a:ea typeface="Work Sans"/>
                <a:cs typeface="Work Sans"/>
                <a:sym typeface="Work Sans"/>
              </a:rPr>
              <a:t>Train </a:t>
            </a:r>
            <a:r>
              <a:rPr lang="en">
                <a:solidFill>
                  <a:schemeClr val="dk1"/>
                </a:solidFill>
                <a:latin typeface="Work Sans"/>
                <a:ea typeface="Work Sans"/>
                <a:cs typeface="Work Sans"/>
                <a:sym typeface="Work Sans"/>
              </a:rPr>
              <a:t>and </a:t>
            </a:r>
            <a:r>
              <a:rPr lang="en" b="1">
                <a:solidFill>
                  <a:schemeClr val="dk1"/>
                </a:solidFill>
                <a:latin typeface="Work Sans"/>
                <a:ea typeface="Work Sans"/>
                <a:cs typeface="Work Sans"/>
                <a:sym typeface="Work Sans"/>
              </a:rPr>
              <a:t>Test </a:t>
            </a:r>
            <a:r>
              <a:rPr lang="en">
                <a:solidFill>
                  <a:schemeClr val="dk1"/>
                </a:solidFill>
                <a:latin typeface="Work Sans"/>
                <a:ea typeface="Work Sans"/>
                <a:cs typeface="Work Sans"/>
                <a:sym typeface="Work Sans"/>
              </a:rPr>
              <a:t>Data when number of estimators is 100 and maximum depth is 4</a:t>
            </a:r>
            <a:r>
              <a:rPr lang="en">
                <a:latin typeface="Work Sans"/>
                <a:ea typeface="Work Sans"/>
                <a:cs typeface="Work Sans"/>
                <a:sym typeface="Work Sans"/>
              </a:rPr>
              <a:t>:</a:t>
            </a:r>
            <a:endParaRPr>
              <a:latin typeface="Work Sans"/>
              <a:ea typeface="Work Sans"/>
              <a:cs typeface="Work Sans"/>
              <a:sym typeface="Work Sans"/>
            </a:endParaRPr>
          </a:p>
        </p:txBody>
      </p:sp>
      <p:pic>
        <p:nvPicPr>
          <p:cNvPr id="456" name="Google Shape;456;p58"/>
          <p:cNvPicPr preferRelativeResize="0"/>
          <p:nvPr/>
        </p:nvPicPr>
        <p:blipFill rotWithShape="1">
          <a:blip r:embed="rId3">
            <a:alphaModFix/>
          </a:blip>
          <a:srcRect l="19704" t="35576" r="53681" b="9942"/>
          <a:stretch/>
        </p:blipFill>
        <p:spPr>
          <a:xfrm>
            <a:off x="1014500" y="1855750"/>
            <a:ext cx="2604964" cy="2877924"/>
          </a:xfrm>
          <a:prstGeom prst="rect">
            <a:avLst/>
          </a:prstGeom>
          <a:noFill/>
          <a:ln>
            <a:noFill/>
          </a:ln>
        </p:spPr>
      </p:pic>
      <p:pic>
        <p:nvPicPr>
          <p:cNvPr id="457" name="Google Shape;457;p58"/>
          <p:cNvPicPr preferRelativeResize="0"/>
          <p:nvPr/>
        </p:nvPicPr>
        <p:blipFill rotWithShape="1">
          <a:blip r:embed="rId4">
            <a:alphaModFix/>
          </a:blip>
          <a:srcRect l="20031" t="35695" r="53903" b="9539"/>
          <a:stretch/>
        </p:blipFill>
        <p:spPr>
          <a:xfrm>
            <a:off x="4033818" y="1855750"/>
            <a:ext cx="2538209" cy="2877924"/>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59"/>
          <p:cNvSpPr txBox="1">
            <a:spLocks noGrp="1"/>
          </p:cNvSpPr>
          <p:nvPr>
            <p:ph type="title"/>
          </p:nvPr>
        </p:nvSpPr>
        <p:spPr>
          <a:xfrm>
            <a:off x="869150" y="614850"/>
            <a:ext cx="5092200" cy="754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Random Forest</a:t>
            </a:r>
            <a:endParaRPr/>
          </a:p>
        </p:txBody>
      </p:sp>
      <p:sp>
        <p:nvSpPr>
          <p:cNvPr id="463" name="Google Shape;463;p59"/>
          <p:cNvSpPr txBox="1">
            <a:spLocks noGrp="1"/>
          </p:cNvSpPr>
          <p:nvPr>
            <p:ph type="sldNum" idx="12"/>
          </p:nvPr>
        </p:nvSpPr>
        <p:spPr>
          <a:xfrm>
            <a:off x="8159499" y="4393278"/>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48</a:t>
            </a:fld>
            <a:endParaRPr/>
          </a:p>
        </p:txBody>
      </p:sp>
      <p:sp>
        <p:nvSpPr>
          <p:cNvPr id="464" name="Google Shape;464;p59"/>
          <p:cNvSpPr txBox="1"/>
          <p:nvPr/>
        </p:nvSpPr>
        <p:spPr>
          <a:xfrm>
            <a:off x="913925" y="1235400"/>
            <a:ext cx="7559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Work Sans"/>
              <a:ea typeface="Work Sans"/>
              <a:cs typeface="Work Sans"/>
              <a:sym typeface="Work Sans"/>
            </a:endParaRPr>
          </a:p>
        </p:txBody>
      </p:sp>
      <p:sp>
        <p:nvSpPr>
          <p:cNvPr id="465" name="Google Shape;465;p59"/>
          <p:cNvSpPr txBox="1"/>
          <p:nvPr/>
        </p:nvSpPr>
        <p:spPr>
          <a:xfrm>
            <a:off x="964400" y="1300750"/>
            <a:ext cx="55110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Work Sans"/>
                <a:ea typeface="Work Sans"/>
                <a:cs typeface="Work Sans"/>
                <a:sym typeface="Work Sans"/>
              </a:rPr>
              <a:t>After </a:t>
            </a:r>
            <a:r>
              <a:rPr lang="en" b="1">
                <a:latin typeface="Work Sans"/>
                <a:ea typeface="Work Sans"/>
                <a:cs typeface="Work Sans"/>
                <a:sym typeface="Work Sans"/>
              </a:rPr>
              <a:t>hyperparameter tuning</a:t>
            </a:r>
            <a:r>
              <a:rPr lang="en">
                <a:latin typeface="Work Sans"/>
                <a:ea typeface="Work Sans"/>
                <a:cs typeface="Work Sans"/>
                <a:sym typeface="Work Sans"/>
              </a:rPr>
              <a:t>, the most accurate model has a max depth of 10 and 400 estimators:</a:t>
            </a:r>
            <a:endParaRPr>
              <a:latin typeface="Work Sans"/>
              <a:ea typeface="Work Sans"/>
              <a:cs typeface="Work Sans"/>
              <a:sym typeface="Work Sans"/>
            </a:endParaRPr>
          </a:p>
        </p:txBody>
      </p:sp>
      <p:pic>
        <p:nvPicPr>
          <p:cNvPr id="466" name="Google Shape;466;p59"/>
          <p:cNvPicPr preferRelativeResize="0"/>
          <p:nvPr/>
        </p:nvPicPr>
        <p:blipFill>
          <a:blip r:embed="rId3">
            <a:alphaModFix/>
          </a:blip>
          <a:stretch>
            <a:fillRect/>
          </a:stretch>
        </p:blipFill>
        <p:spPr>
          <a:xfrm>
            <a:off x="983213" y="2504063"/>
            <a:ext cx="7268131" cy="75480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70"/>
        <p:cNvGrpSpPr/>
        <p:nvPr/>
      </p:nvGrpSpPr>
      <p:grpSpPr>
        <a:xfrm>
          <a:off x="0" y="0"/>
          <a:ext cx="0" cy="0"/>
          <a:chOff x="0" y="0"/>
          <a:chExt cx="0" cy="0"/>
        </a:xfrm>
      </p:grpSpPr>
      <p:sp>
        <p:nvSpPr>
          <p:cNvPr id="471" name="Google Shape;471;p60"/>
          <p:cNvSpPr txBox="1">
            <a:spLocks noGrp="1"/>
          </p:cNvSpPr>
          <p:nvPr>
            <p:ph type="title"/>
          </p:nvPr>
        </p:nvSpPr>
        <p:spPr>
          <a:xfrm>
            <a:off x="869150" y="614850"/>
            <a:ext cx="5092200" cy="754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Random Forest</a:t>
            </a:r>
            <a:endParaRPr/>
          </a:p>
        </p:txBody>
      </p:sp>
      <p:sp>
        <p:nvSpPr>
          <p:cNvPr id="472" name="Google Shape;472;p60"/>
          <p:cNvSpPr txBox="1">
            <a:spLocks noGrp="1"/>
          </p:cNvSpPr>
          <p:nvPr>
            <p:ph type="sldNum" idx="12"/>
          </p:nvPr>
        </p:nvSpPr>
        <p:spPr>
          <a:xfrm>
            <a:off x="8159499" y="4393278"/>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49</a:t>
            </a:fld>
            <a:endParaRPr/>
          </a:p>
        </p:txBody>
      </p:sp>
      <p:sp>
        <p:nvSpPr>
          <p:cNvPr id="473" name="Google Shape;473;p60"/>
          <p:cNvSpPr txBox="1"/>
          <p:nvPr/>
        </p:nvSpPr>
        <p:spPr>
          <a:xfrm>
            <a:off x="913925" y="1235400"/>
            <a:ext cx="7559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Work Sans"/>
              <a:ea typeface="Work Sans"/>
              <a:cs typeface="Work Sans"/>
              <a:sym typeface="Work Sans"/>
            </a:endParaRPr>
          </a:p>
        </p:txBody>
      </p:sp>
      <p:sp>
        <p:nvSpPr>
          <p:cNvPr id="474" name="Google Shape;474;p60"/>
          <p:cNvSpPr txBox="1"/>
          <p:nvPr/>
        </p:nvSpPr>
        <p:spPr>
          <a:xfrm>
            <a:off x="964400" y="1224550"/>
            <a:ext cx="69804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a:solidFill>
                  <a:schemeClr val="dk1"/>
                </a:solidFill>
                <a:latin typeface="Work Sans"/>
                <a:ea typeface="Work Sans"/>
                <a:cs typeface="Work Sans"/>
                <a:sym typeface="Work Sans"/>
              </a:rPr>
              <a:t>Accuracy and Confusion Matrix for </a:t>
            </a:r>
            <a:r>
              <a:rPr lang="en" b="1">
                <a:solidFill>
                  <a:schemeClr val="dk1"/>
                </a:solidFill>
                <a:latin typeface="Work Sans"/>
                <a:ea typeface="Work Sans"/>
                <a:cs typeface="Work Sans"/>
                <a:sym typeface="Work Sans"/>
              </a:rPr>
              <a:t>Train </a:t>
            </a:r>
            <a:r>
              <a:rPr lang="en">
                <a:solidFill>
                  <a:schemeClr val="dk1"/>
                </a:solidFill>
                <a:latin typeface="Work Sans"/>
                <a:ea typeface="Work Sans"/>
                <a:cs typeface="Work Sans"/>
                <a:sym typeface="Work Sans"/>
              </a:rPr>
              <a:t>and </a:t>
            </a:r>
            <a:r>
              <a:rPr lang="en" b="1">
                <a:solidFill>
                  <a:schemeClr val="dk1"/>
                </a:solidFill>
                <a:latin typeface="Work Sans"/>
                <a:ea typeface="Work Sans"/>
                <a:cs typeface="Work Sans"/>
                <a:sym typeface="Work Sans"/>
              </a:rPr>
              <a:t>Test </a:t>
            </a:r>
            <a:r>
              <a:rPr lang="en">
                <a:solidFill>
                  <a:schemeClr val="dk1"/>
                </a:solidFill>
                <a:latin typeface="Work Sans"/>
                <a:ea typeface="Work Sans"/>
                <a:cs typeface="Work Sans"/>
                <a:sym typeface="Work Sans"/>
              </a:rPr>
              <a:t>Data when number of estimators is 400 and maximum depth is 10:</a:t>
            </a:r>
            <a:endParaRPr>
              <a:latin typeface="Work Sans"/>
              <a:ea typeface="Work Sans"/>
              <a:cs typeface="Work Sans"/>
              <a:sym typeface="Work Sans"/>
            </a:endParaRPr>
          </a:p>
        </p:txBody>
      </p:sp>
      <p:pic>
        <p:nvPicPr>
          <p:cNvPr id="475" name="Google Shape;475;p60"/>
          <p:cNvPicPr preferRelativeResize="0"/>
          <p:nvPr/>
        </p:nvPicPr>
        <p:blipFill>
          <a:blip r:embed="rId3">
            <a:alphaModFix/>
          </a:blip>
          <a:stretch>
            <a:fillRect/>
          </a:stretch>
        </p:blipFill>
        <p:spPr>
          <a:xfrm>
            <a:off x="1040600" y="1840150"/>
            <a:ext cx="2538373" cy="2826474"/>
          </a:xfrm>
          <a:prstGeom prst="rect">
            <a:avLst/>
          </a:prstGeom>
          <a:noFill/>
          <a:ln>
            <a:noFill/>
          </a:ln>
        </p:spPr>
      </p:pic>
      <p:pic>
        <p:nvPicPr>
          <p:cNvPr id="476" name="Google Shape;476;p60"/>
          <p:cNvPicPr preferRelativeResize="0"/>
          <p:nvPr/>
        </p:nvPicPr>
        <p:blipFill>
          <a:blip r:embed="rId4">
            <a:alphaModFix/>
          </a:blip>
          <a:stretch>
            <a:fillRect/>
          </a:stretch>
        </p:blipFill>
        <p:spPr>
          <a:xfrm>
            <a:off x="3713725" y="1768525"/>
            <a:ext cx="2444526" cy="289809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16"/>
          <p:cNvSpPr txBox="1">
            <a:spLocks noGrp="1"/>
          </p:cNvSpPr>
          <p:nvPr>
            <p:ph type="ctrTitle"/>
          </p:nvPr>
        </p:nvSpPr>
        <p:spPr>
          <a:xfrm>
            <a:off x="1012800" y="2919575"/>
            <a:ext cx="3740700" cy="738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Data Extraction</a:t>
            </a:r>
            <a:endParaRPr/>
          </a:p>
        </p:txBody>
      </p:sp>
      <p:sp>
        <p:nvSpPr>
          <p:cNvPr id="88" name="Google Shape;88;p16"/>
          <p:cNvSpPr txBox="1">
            <a:spLocks noGrp="1"/>
          </p:cNvSpPr>
          <p:nvPr>
            <p:ph type="subTitle" idx="1"/>
          </p:nvPr>
        </p:nvSpPr>
        <p:spPr>
          <a:xfrm>
            <a:off x="1012800" y="3525850"/>
            <a:ext cx="7060800" cy="49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First, we start by extracting the data from the TMDB API</a:t>
            </a:r>
            <a:endParaRPr/>
          </a:p>
        </p:txBody>
      </p:sp>
      <p:sp>
        <p:nvSpPr>
          <p:cNvPr id="89" name="Google Shape;89;p16"/>
          <p:cNvSpPr txBox="1"/>
          <p:nvPr/>
        </p:nvSpPr>
        <p:spPr>
          <a:xfrm>
            <a:off x="6219050" y="337750"/>
            <a:ext cx="2232000" cy="1931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sz="12000" b="1">
                <a:solidFill>
                  <a:schemeClr val="dk1"/>
                </a:solidFill>
                <a:latin typeface="Work Sans"/>
                <a:ea typeface="Work Sans"/>
                <a:cs typeface="Work Sans"/>
                <a:sym typeface="Work Sans"/>
              </a:rPr>
              <a:t>2</a:t>
            </a:r>
            <a:r>
              <a:rPr lang="en" sz="9600" b="1">
                <a:solidFill>
                  <a:schemeClr val="dk1"/>
                </a:solidFill>
                <a:latin typeface="Work Sans"/>
                <a:ea typeface="Work Sans"/>
                <a:cs typeface="Work Sans"/>
                <a:sym typeface="Work Sans"/>
              </a:rPr>
              <a:t>.</a:t>
            </a:r>
            <a:endParaRPr sz="9600" b="1">
              <a:latin typeface="Work Sans"/>
              <a:ea typeface="Work Sans"/>
              <a:cs typeface="Work Sans"/>
              <a:sym typeface="Work Sans"/>
            </a:endParaRPr>
          </a:p>
        </p:txBody>
      </p:sp>
      <p:pic>
        <p:nvPicPr>
          <p:cNvPr id="90" name="Google Shape;90;p16"/>
          <p:cNvPicPr preferRelativeResize="0"/>
          <p:nvPr/>
        </p:nvPicPr>
        <p:blipFill>
          <a:blip r:embed="rId3">
            <a:alphaModFix/>
          </a:blip>
          <a:stretch>
            <a:fillRect/>
          </a:stretch>
        </p:blipFill>
        <p:spPr>
          <a:xfrm>
            <a:off x="3991300" y="2269150"/>
            <a:ext cx="1183725" cy="1183725"/>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80"/>
        <p:cNvGrpSpPr/>
        <p:nvPr/>
      </p:nvGrpSpPr>
      <p:grpSpPr>
        <a:xfrm>
          <a:off x="0" y="0"/>
          <a:ext cx="0" cy="0"/>
          <a:chOff x="0" y="0"/>
          <a:chExt cx="0" cy="0"/>
        </a:xfrm>
      </p:grpSpPr>
      <p:sp>
        <p:nvSpPr>
          <p:cNvPr id="481" name="Google Shape;481;p61"/>
          <p:cNvSpPr txBox="1">
            <a:spLocks noGrp="1"/>
          </p:cNvSpPr>
          <p:nvPr>
            <p:ph type="sldNum" idx="12"/>
          </p:nvPr>
        </p:nvSpPr>
        <p:spPr>
          <a:xfrm>
            <a:off x="8159499" y="4393278"/>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50</a:t>
            </a:fld>
            <a:endParaRPr/>
          </a:p>
        </p:txBody>
      </p:sp>
      <p:pic>
        <p:nvPicPr>
          <p:cNvPr id="482" name="Google Shape;482;p61"/>
          <p:cNvPicPr preferRelativeResize="0"/>
          <p:nvPr/>
        </p:nvPicPr>
        <p:blipFill rotWithShape="1">
          <a:blip r:embed="rId3">
            <a:alphaModFix/>
          </a:blip>
          <a:srcRect l="19787" t="30303" r="50564" b="63455"/>
          <a:stretch/>
        </p:blipFill>
        <p:spPr>
          <a:xfrm>
            <a:off x="2625975" y="859425"/>
            <a:ext cx="3892050" cy="460849"/>
          </a:xfrm>
          <a:prstGeom prst="rect">
            <a:avLst/>
          </a:prstGeom>
          <a:noFill/>
          <a:ln>
            <a:noFill/>
          </a:ln>
        </p:spPr>
      </p:pic>
      <p:sp>
        <p:nvSpPr>
          <p:cNvPr id="483" name="Google Shape;483;p61"/>
          <p:cNvSpPr txBox="1"/>
          <p:nvPr/>
        </p:nvSpPr>
        <p:spPr>
          <a:xfrm>
            <a:off x="3252275" y="459225"/>
            <a:ext cx="2537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u="sng">
                <a:latin typeface="Work Sans"/>
                <a:ea typeface="Work Sans"/>
                <a:cs typeface="Work Sans"/>
                <a:sym typeface="Work Sans"/>
              </a:rPr>
              <a:t>Results from Classification</a:t>
            </a:r>
            <a:endParaRPr u="sng">
              <a:latin typeface="Work Sans"/>
              <a:ea typeface="Work Sans"/>
              <a:cs typeface="Work Sans"/>
              <a:sym typeface="Work Sans"/>
            </a:endParaRPr>
          </a:p>
        </p:txBody>
      </p:sp>
      <p:sp>
        <p:nvSpPr>
          <p:cNvPr id="484" name="Google Shape;484;p61"/>
          <p:cNvSpPr txBox="1"/>
          <p:nvPr/>
        </p:nvSpPr>
        <p:spPr>
          <a:xfrm>
            <a:off x="3173525" y="2390150"/>
            <a:ext cx="2694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u="sng">
                <a:latin typeface="Work Sans"/>
                <a:ea typeface="Work Sans"/>
                <a:cs typeface="Work Sans"/>
                <a:sym typeface="Work Sans"/>
              </a:rPr>
              <a:t>Results from Random Forest</a:t>
            </a:r>
            <a:endParaRPr u="sng">
              <a:latin typeface="Work Sans"/>
              <a:ea typeface="Work Sans"/>
              <a:cs typeface="Work Sans"/>
              <a:sym typeface="Work Sans"/>
            </a:endParaRPr>
          </a:p>
        </p:txBody>
      </p:sp>
      <p:sp>
        <p:nvSpPr>
          <p:cNvPr id="485" name="Google Shape;485;p61"/>
          <p:cNvSpPr txBox="1"/>
          <p:nvPr/>
        </p:nvSpPr>
        <p:spPr>
          <a:xfrm>
            <a:off x="846450" y="2776375"/>
            <a:ext cx="17337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latin typeface="Work Sans Regular"/>
                <a:ea typeface="Work Sans Regular"/>
                <a:cs typeface="Work Sans Regular"/>
                <a:sym typeface="Work Sans Regular"/>
              </a:rPr>
              <a:t>No. of estimators: 100</a:t>
            </a:r>
            <a:endParaRPr sz="1200">
              <a:latin typeface="Work Sans Regular"/>
              <a:ea typeface="Work Sans Regular"/>
              <a:cs typeface="Work Sans Regular"/>
              <a:sym typeface="Work Sans Regular"/>
            </a:endParaRPr>
          </a:p>
          <a:p>
            <a:pPr marL="0" lvl="0" indent="0" algn="l" rtl="0">
              <a:spcBef>
                <a:spcPts val="0"/>
              </a:spcBef>
              <a:spcAft>
                <a:spcPts val="0"/>
              </a:spcAft>
              <a:buNone/>
            </a:pPr>
            <a:r>
              <a:rPr lang="en" sz="1200">
                <a:latin typeface="Work Sans Regular"/>
                <a:ea typeface="Work Sans Regular"/>
                <a:cs typeface="Work Sans Regular"/>
                <a:sym typeface="Work Sans Regular"/>
              </a:rPr>
              <a:t>Max depth: 4</a:t>
            </a:r>
            <a:endParaRPr sz="1200">
              <a:latin typeface="Work Sans Regular"/>
              <a:ea typeface="Work Sans Regular"/>
              <a:cs typeface="Work Sans Regular"/>
              <a:sym typeface="Work Sans Regular"/>
            </a:endParaRPr>
          </a:p>
        </p:txBody>
      </p:sp>
      <p:sp>
        <p:nvSpPr>
          <p:cNvPr id="486" name="Google Shape;486;p61"/>
          <p:cNvSpPr txBox="1"/>
          <p:nvPr/>
        </p:nvSpPr>
        <p:spPr>
          <a:xfrm>
            <a:off x="3511500" y="2787850"/>
            <a:ext cx="18501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latin typeface="Work Sans Regular"/>
                <a:ea typeface="Work Sans Regular"/>
                <a:cs typeface="Work Sans Regular"/>
                <a:sym typeface="Work Sans Regular"/>
              </a:rPr>
              <a:t>No. of estimators: 1000</a:t>
            </a:r>
            <a:endParaRPr sz="1200">
              <a:latin typeface="Work Sans Regular"/>
              <a:ea typeface="Work Sans Regular"/>
              <a:cs typeface="Work Sans Regular"/>
              <a:sym typeface="Work Sans Regular"/>
            </a:endParaRPr>
          </a:p>
          <a:p>
            <a:pPr marL="0" lvl="0" indent="0" algn="l" rtl="0">
              <a:spcBef>
                <a:spcPts val="0"/>
              </a:spcBef>
              <a:spcAft>
                <a:spcPts val="0"/>
              </a:spcAft>
              <a:buNone/>
            </a:pPr>
            <a:r>
              <a:rPr lang="en" sz="1200">
                <a:latin typeface="Work Sans Regular"/>
                <a:ea typeface="Work Sans Regular"/>
                <a:cs typeface="Work Sans Regular"/>
                <a:sym typeface="Work Sans Regular"/>
              </a:rPr>
              <a:t>Max depth: 10</a:t>
            </a:r>
            <a:endParaRPr sz="1200">
              <a:latin typeface="Work Sans Regular"/>
              <a:ea typeface="Work Sans Regular"/>
              <a:cs typeface="Work Sans Regular"/>
              <a:sym typeface="Work Sans Regular"/>
            </a:endParaRPr>
          </a:p>
        </p:txBody>
      </p:sp>
      <p:sp>
        <p:nvSpPr>
          <p:cNvPr id="487" name="Google Shape;487;p61"/>
          <p:cNvSpPr txBox="1"/>
          <p:nvPr/>
        </p:nvSpPr>
        <p:spPr>
          <a:xfrm>
            <a:off x="6310250" y="2787850"/>
            <a:ext cx="22524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latin typeface="Work Sans Regular"/>
                <a:ea typeface="Work Sans Regular"/>
                <a:cs typeface="Work Sans Regular"/>
                <a:sym typeface="Work Sans Regular"/>
              </a:rPr>
              <a:t>After Hypertuning, </a:t>
            </a:r>
            <a:endParaRPr sz="1200">
              <a:latin typeface="Work Sans Regular"/>
              <a:ea typeface="Work Sans Regular"/>
              <a:cs typeface="Work Sans Regular"/>
              <a:sym typeface="Work Sans Regular"/>
            </a:endParaRPr>
          </a:p>
          <a:p>
            <a:pPr marL="0" lvl="0" indent="0" algn="l" rtl="0">
              <a:spcBef>
                <a:spcPts val="0"/>
              </a:spcBef>
              <a:spcAft>
                <a:spcPts val="0"/>
              </a:spcAft>
              <a:buNone/>
            </a:pPr>
            <a:r>
              <a:rPr lang="en" sz="1200">
                <a:latin typeface="Work Sans Regular"/>
                <a:ea typeface="Work Sans Regular"/>
                <a:cs typeface="Work Sans Regular"/>
                <a:sym typeface="Work Sans Regular"/>
              </a:rPr>
              <a:t>No. of estimators: 400</a:t>
            </a:r>
            <a:endParaRPr sz="1200">
              <a:latin typeface="Work Sans Regular"/>
              <a:ea typeface="Work Sans Regular"/>
              <a:cs typeface="Work Sans Regular"/>
              <a:sym typeface="Work Sans Regular"/>
            </a:endParaRPr>
          </a:p>
          <a:p>
            <a:pPr marL="0" lvl="0" indent="0" algn="l" rtl="0">
              <a:spcBef>
                <a:spcPts val="0"/>
              </a:spcBef>
              <a:spcAft>
                <a:spcPts val="0"/>
              </a:spcAft>
              <a:buNone/>
            </a:pPr>
            <a:r>
              <a:rPr lang="en" sz="1200">
                <a:latin typeface="Work Sans Regular"/>
                <a:ea typeface="Work Sans Regular"/>
                <a:cs typeface="Work Sans Regular"/>
                <a:sym typeface="Work Sans Regular"/>
              </a:rPr>
              <a:t>Max depth: 10</a:t>
            </a:r>
            <a:endParaRPr sz="1200">
              <a:latin typeface="Work Sans Regular"/>
              <a:ea typeface="Work Sans Regular"/>
              <a:cs typeface="Work Sans Regular"/>
              <a:sym typeface="Work Sans Regular"/>
            </a:endParaRPr>
          </a:p>
        </p:txBody>
      </p:sp>
      <p:pic>
        <p:nvPicPr>
          <p:cNvPr id="488" name="Google Shape;488;p61"/>
          <p:cNvPicPr preferRelativeResize="0"/>
          <p:nvPr/>
        </p:nvPicPr>
        <p:blipFill rotWithShape="1">
          <a:blip r:embed="rId4">
            <a:alphaModFix/>
          </a:blip>
          <a:srcRect l="20031" t="35695" r="53903" b="45873"/>
          <a:stretch/>
        </p:blipFill>
        <p:spPr>
          <a:xfrm>
            <a:off x="596825" y="3490225"/>
            <a:ext cx="2538199" cy="968576"/>
          </a:xfrm>
          <a:prstGeom prst="rect">
            <a:avLst/>
          </a:prstGeom>
          <a:noFill/>
          <a:ln>
            <a:noFill/>
          </a:ln>
        </p:spPr>
      </p:pic>
      <p:pic>
        <p:nvPicPr>
          <p:cNvPr id="489" name="Google Shape;489;p61"/>
          <p:cNvPicPr preferRelativeResize="0"/>
          <p:nvPr/>
        </p:nvPicPr>
        <p:blipFill rotWithShape="1">
          <a:blip r:embed="rId5">
            <a:alphaModFix/>
          </a:blip>
          <a:srcRect l="19846" t="35347" r="53905" b="46225"/>
          <a:stretch/>
        </p:blipFill>
        <p:spPr>
          <a:xfrm>
            <a:off x="3264850" y="3490225"/>
            <a:ext cx="2343398" cy="925376"/>
          </a:xfrm>
          <a:prstGeom prst="rect">
            <a:avLst/>
          </a:prstGeom>
          <a:noFill/>
          <a:ln>
            <a:noFill/>
          </a:ln>
        </p:spPr>
      </p:pic>
      <p:pic>
        <p:nvPicPr>
          <p:cNvPr id="490" name="Google Shape;490;p61"/>
          <p:cNvPicPr preferRelativeResize="0"/>
          <p:nvPr/>
        </p:nvPicPr>
        <p:blipFill rotWithShape="1">
          <a:blip r:embed="rId6">
            <a:alphaModFix/>
          </a:blip>
          <a:srcRect b="66578"/>
          <a:stretch/>
        </p:blipFill>
        <p:spPr>
          <a:xfrm>
            <a:off x="5941050" y="3490225"/>
            <a:ext cx="2444526" cy="968574"/>
          </a:xfrm>
          <a:prstGeom prst="rect">
            <a:avLst/>
          </a:prstGeom>
          <a:noFill/>
          <a:ln>
            <a:noFill/>
          </a:ln>
        </p:spPr>
      </p:pic>
      <p:pic>
        <p:nvPicPr>
          <p:cNvPr id="491" name="Google Shape;491;p61"/>
          <p:cNvPicPr preferRelativeResize="0"/>
          <p:nvPr/>
        </p:nvPicPr>
        <p:blipFill rotWithShape="1">
          <a:blip r:embed="rId3">
            <a:alphaModFix/>
          </a:blip>
          <a:srcRect l="19788" t="47431" r="58759" b="42682"/>
          <a:stretch/>
        </p:blipFill>
        <p:spPr>
          <a:xfrm>
            <a:off x="3095725" y="1381875"/>
            <a:ext cx="2850504" cy="738901"/>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95"/>
        <p:cNvGrpSpPr/>
        <p:nvPr/>
      </p:nvGrpSpPr>
      <p:grpSpPr>
        <a:xfrm>
          <a:off x="0" y="0"/>
          <a:ext cx="0" cy="0"/>
          <a:chOff x="0" y="0"/>
          <a:chExt cx="0" cy="0"/>
        </a:xfrm>
      </p:grpSpPr>
      <p:sp>
        <p:nvSpPr>
          <p:cNvPr id="496" name="Google Shape;496;p62"/>
          <p:cNvSpPr txBox="1">
            <a:spLocks noGrp="1"/>
          </p:cNvSpPr>
          <p:nvPr>
            <p:ph type="title"/>
          </p:nvPr>
        </p:nvSpPr>
        <p:spPr>
          <a:xfrm>
            <a:off x="869150" y="614850"/>
            <a:ext cx="5092200" cy="754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Random Forest</a:t>
            </a:r>
            <a:endParaRPr/>
          </a:p>
        </p:txBody>
      </p:sp>
      <p:sp>
        <p:nvSpPr>
          <p:cNvPr id="497" name="Google Shape;497;p62"/>
          <p:cNvSpPr txBox="1">
            <a:spLocks noGrp="1"/>
          </p:cNvSpPr>
          <p:nvPr>
            <p:ph type="sldNum" idx="12"/>
          </p:nvPr>
        </p:nvSpPr>
        <p:spPr>
          <a:xfrm>
            <a:off x="8159499" y="4393278"/>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51</a:t>
            </a:fld>
            <a:endParaRPr/>
          </a:p>
        </p:txBody>
      </p:sp>
      <p:pic>
        <p:nvPicPr>
          <p:cNvPr id="498" name="Google Shape;498;p62"/>
          <p:cNvPicPr preferRelativeResize="0"/>
          <p:nvPr/>
        </p:nvPicPr>
        <p:blipFill>
          <a:blip r:embed="rId3">
            <a:alphaModFix/>
          </a:blip>
          <a:stretch>
            <a:fillRect/>
          </a:stretch>
        </p:blipFill>
        <p:spPr>
          <a:xfrm>
            <a:off x="479050" y="2007500"/>
            <a:ext cx="8088827" cy="2330274"/>
          </a:xfrm>
          <a:prstGeom prst="rect">
            <a:avLst/>
          </a:prstGeom>
          <a:noFill/>
          <a:ln>
            <a:noFill/>
          </a:ln>
        </p:spPr>
      </p:pic>
      <p:sp>
        <p:nvSpPr>
          <p:cNvPr id="499" name="Google Shape;499;p62"/>
          <p:cNvSpPr txBox="1"/>
          <p:nvPr/>
        </p:nvSpPr>
        <p:spPr>
          <a:xfrm>
            <a:off x="926825" y="1290050"/>
            <a:ext cx="1871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Work Sans Regular"/>
                <a:ea typeface="Work Sans Regular"/>
                <a:cs typeface="Work Sans Regular"/>
                <a:sym typeface="Work Sans Regular"/>
              </a:rPr>
              <a:t>The Random Forest:</a:t>
            </a:r>
            <a:endParaRPr>
              <a:latin typeface="Work Sans Regular"/>
              <a:ea typeface="Work Sans Regular"/>
              <a:cs typeface="Work Sans Regular"/>
              <a:sym typeface="Work Sans Regular"/>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503"/>
        <p:cNvGrpSpPr/>
        <p:nvPr/>
      </p:nvGrpSpPr>
      <p:grpSpPr>
        <a:xfrm>
          <a:off x="0" y="0"/>
          <a:ext cx="0" cy="0"/>
          <a:chOff x="0" y="0"/>
          <a:chExt cx="0" cy="0"/>
        </a:xfrm>
      </p:grpSpPr>
      <p:sp>
        <p:nvSpPr>
          <p:cNvPr id="504" name="Google Shape;504;p63"/>
          <p:cNvSpPr txBox="1">
            <a:spLocks noGrp="1"/>
          </p:cNvSpPr>
          <p:nvPr>
            <p:ph type="ctrTitle"/>
          </p:nvPr>
        </p:nvSpPr>
        <p:spPr>
          <a:xfrm>
            <a:off x="1012800" y="2497750"/>
            <a:ext cx="5818500"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Insights &amp; Views</a:t>
            </a:r>
            <a:endParaRPr/>
          </a:p>
        </p:txBody>
      </p:sp>
      <p:sp>
        <p:nvSpPr>
          <p:cNvPr id="505" name="Google Shape;505;p63"/>
          <p:cNvSpPr txBox="1"/>
          <p:nvPr/>
        </p:nvSpPr>
        <p:spPr>
          <a:xfrm>
            <a:off x="6219050" y="337750"/>
            <a:ext cx="2232000" cy="1931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sz="12000" b="1">
                <a:solidFill>
                  <a:schemeClr val="dk1"/>
                </a:solidFill>
                <a:latin typeface="Work Sans"/>
                <a:ea typeface="Work Sans"/>
                <a:cs typeface="Work Sans"/>
                <a:sym typeface="Work Sans"/>
              </a:rPr>
              <a:t>8</a:t>
            </a:r>
            <a:r>
              <a:rPr lang="en" sz="9600" b="1">
                <a:solidFill>
                  <a:schemeClr val="dk1"/>
                </a:solidFill>
                <a:latin typeface="Work Sans"/>
                <a:ea typeface="Work Sans"/>
                <a:cs typeface="Work Sans"/>
                <a:sym typeface="Work Sans"/>
              </a:rPr>
              <a:t>.</a:t>
            </a:r>
            <a:endParaRPr sz="9600" b="1">
              <a:latin typeface="Work Sans"/>
              <a:ea typeface="Work Sans"/>
              <a:cs typeface="Work Sans"/>
              <a:sym typeface="Work Sans"/>
            </a:endParaRPr>
          </a:p>
        </p:txBody>
      </p:sp>
      <p:pic>
        <p:nvPicPr>
          <p:cNvPr id="506" name="Google Shape;506;p63"/>
          <p:cNvPicPr preferRelativeResize="0"/>
          <p:nvPr/>
        </p:nvPicPr>
        <p:blipFill>
          <a:blip r:embed="rId3">
            <a:alphaModFix/>
          </a:blip>
          <a:stretch>
            <a:fillRect/>
          </a:stretch>
        </p:blipFill>
        <p:spPr>
          <a:xfrm>
            <a:off x="5962800" y="2269150"/>
            <a:ext cx="1159800" cy="115980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sp>
        <p:nvSpPr>
          <p:cNvPr id="511" name="Google Shape;511;p64"/>
          <p:cNvSpPr txBox="1">
            <a:spLocks noGrp="1"/>
          </p:cNvSpPr>
          <p:nvPr>
            <p:ph type="title"/>
          </p:nvPr>
        </p:nvSpPr>
        <p:spPr>
          <a:xfrm>
            <a:off x="869150" y="614850"/>
            <a:ext cx="5092200" cy="754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Insights and Views </a:t>
            </a:r>
            <a:endParaRPr/>
          </a:p>
        </p:txBody>
      </p:sp>
      <p:sp>
        <p:nvSpPr>
          <p:cNvPr id="512" name="Google Shape;512;p64"/>
          <p:cNvSpPr txBox="1">
            <a:spLocks noGrp="1"/>
          </p:cNvSpPr>
          <p:nvPr>
            <p:ph type="sldNum" idx="12"/>
          </p:nvPr>
        </p:nvSpPr>
        <p:spPr>
          <a:xfrm>
            <a:off x="8159499" y="4393278"/>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53</a:t>
            </a:fld>
            <a:endParaRPr/>
          </a:p>
        </p:txBody>
      </p:sp>
      <p:sp>
        <p:nvSpPr>
          <p:cNvPr id="513" name="Google Shape;513;p64"/>
          <p:cNvSpPr txBox="1"/>
          <p:nvPr/>
        </p:nvSpPr>
        <p:spPr>
          <a:xfrm>
            <a:off x="929950" y="1825475"/>
            <a:ext cx="6613200" cy="2770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Work Sans"/>
                <a:ea typeface="Work Sans"/>
                <a:cs typeface="Work Sans"/>
                <a:sym typeface="Work Sans"/>
              </a:rPr>
              <a:t>Genre</a:t>
            </a:r>
            <a:endParaRPr>
              <a:latin typeface="Work Sans Regular"/>
              <a:ea typeface="Work Sans Regular"/>
              <a:cs typeface="Work Sans Regular"/>
              <a:sym typeface="Work Sans Regular"/>
            </a:endParaRPr>
          </a:p>
          <a:p>
            <a:pPr marL="457200" lvl="0" indent="-317500" algn="l" rtl="0">
              <a:spcBef>
                <a:spcPts val="0"/>
              </a:spcBef>
              <a:spcAft>
                <a:spcPts val="0"/>
              </a:spcAft>
              <a:buSzPts val="1400"/>
              <a:buFont typeface="Work Sans Regular"/>
              <a:buChar char="-"/>
            </a:pPr>
            <a:r>
              <a:rPr lang="en">
                <a:latin typeface="Work Sans Regular"/>
                <a:ea typeface="Work Sans Regular"/>
                <a:cs typeface="Work Sans Regular"/>
                <a:sym typeface="Work Sans Regular"/>
              </a:rPr>
              <a:t>“Dramas” are most popular</a:t>
            </a:r>
            <a:endParaRPr>
              <a:latin typeface="Work Sans Regular"/>
              <a:ea typeface="Work Sans Regular"/>
              <a:cs typeface="Work Sans Regular"/>
              <a:sym typeface="Work Sans Regular"/>
            </a:endParaRPr>
          </a:p>
          <a:p>
            <a:pPr marL="457200" lvl="0" indent="-317500" algn="l" rtl="0">
              <a:spcBef>
                <a:spcPts val="0"/>
              </a:spcBef>
              <a:spcAft>
                <a:spcPts val="0"/>
              </a:spcAft>
              <a:buSzPts val="1400"/>
              <a:buFont typeface="Work Sans Regular"/>
              <a:buChar char="-"/>
            </a:pPr>
            <a:r>
              <a:rPr lang="en">
                <a:latin typeface="Work Sans Regular"/>
                <a:ea typeface="Work Sans Regular"/>
                <a:cs typeface="Work Sans Regular"/>
                <a:sym typeface="Work Sans Regular"/>
              </a:rPr>
              <a:t>More potential for a better storyline</a:t>
            </a:r>
            <a:endParaRPr>
              <a:latin typeface="Work Sans Regular"/>
              <a:ea typeface="Work Sans Regular"/>
              <a:cs typeface="Work Sans Regular"/>
              <a:sym typeface="Work Sans Regular"/>
            </a:endParaRPr>
          </a:p>
          <a:p>
            <a:pPr marL="0" lvl="0" indent="0" algn="l" rtl="0">
              <a:spcBef>
                <a:spcPts val="0"/>
              </a:spcBef>
              <a:spcAft>
                <a:spcPts val="0"/>
              </a:spcAft>
              <a:buNone/>
            </a:pPr>
            <a:endParaRPr b="1">
              <a:latin typeface="Work Sans"/>
              <a:ea typeface="Work Sans"/>
              <a:cs typeface="Work Sans"/>
              <a:sym typeface="Work Sans"/>
            </a:endParaRPr>
          </a:p>
          <a:p>
            <a:pPr marL="0" lvl="0" indent="0" algn="l" rtl="0">
              <a:spcBef>
                <a:spcPts val="0"/>
              </a:spcBef>
              <a:spcAft>
                <a:spcPts val="0"/>
              </a:spcAft>
              <a:buNone/>
            </a:pPr>
            <a:r>
              <a:rPr lang="en" b="1">
                <a:latin typeface="Work Sans"/>
                <a:ea typeface="Work Sans"/>
                <a:cs typeface="Work Sans"/>
                <a:sym typeface="Work Sans"/>
              </a:rPr>
              <a:t>Production Countries</a:t>
            </a:r>
            <a:endParaRPr b="1">
              <a:latin typeface="Work Sans"/>
              <a:ea typeface="Work Sans"/>
              <a:cs typeface="Work Sans"/>
              <a:sym typeface="Work Sans"/>
            </a:endParaRPr>
          </a:p>
          <a:p>
            <a:pPr marL="457200" lvl="0" indent="-317500" algn="l" rtl="0">
              <a:spcBef>
                <a:spcPts val="0"/>
              </a:spcBef>
              <a:spcAft>
                <a:spcPts val="0"/>
              </a:spcAft>
              <a:buSzPts val="1400"/>
              <a:buFont typeface="Work Sans Regular"/>
              <a:buChar char="-"/>
            </a:pPr>
            <a:r>
              <a:rPr lang="en">
                <a:latin typeface="Work Sans Regular"/>
                <a:ea typeface="Work Sans Regular"/>
                <a:cs typeface="Work Sans Regular"/>
                <a:sym typeface="Work Sans Regular"/>
              </a:rPr>
              <a:t>Most movies in dataset is produced by the US </a:t>
            </a:r>
            <a:endParaRPr>
              <a:latin typeface="Work Sans Regular"/>
              <a:ea typeface="Work Sans Regular"/>
              <a:cs typeface="Work Sans Regular"/>
              <a:sym typeface="Work Sans Regular"/>
            </a:endParaRPr>
          </a:p>
          <a:p>
            <a:pPr marL="0" lvl="0" indent="0" algn="l" rtl="0">
              <a:spcBef>
                <a:spcPts val="0"/>
              </a:spcBef>
              <a:spcAft>
                <a:spcPts val="0"/>
              </a:spcAft>
              <a:buNone/>
            </a:pPr>
            <a:endParaRPr b="1">
              <a:latin typeface="Work Sans"/>
              <a:ea typeface="Work Sans"/>
              <a:cs typeface="Work Sans"/>
              <a:sym typeface="Work Sans"/>
            </a:endParaRPr>
          </a:p>
          <a:p>
            <a:pPr marL="0" lvl="0" indent="0" algn="l" rtl="0">
              <a:spcBef>
                <a:spcPts val="0"/>
              </a:spcBef>
              <a:spcAft>
                <a:spcPts val="0"/>
              </a:spcAft>
              <a:buNone/>
            </a:pPr>
            <a:r>
              <a:rPr lang="en" b="1">
                <a:latin typeface="Work Sans"/>
                <a:ea typeface="Work Sans"/>
                <a:cs typeface="Work Sans"/>
                <a:sym typeface="Work Sans"/>
              </a:rPr>
              <a:t>Vote Average</a:t>
            </a:r>
            <a:endParaRPr b="1">
              <a:latin typeface="Work Sans"/>
              <a:ea typeface="Work Sans"/>
              <a:cs typeface="Work Sans"/>
              <a:sym typeface="Work Sans"/>
            </a:endParaRPr>
          </a:p>
          <a:p>
            <a:pPr marL="457200" lvl="0" indent="-317500" algn="l" rtl="0">
              <a:spcBef>
                <a:spcPts val="0"/>
              </a:spcBef>
              <a:spcAft>
                <a:spcPts val="0"/>
              </a:spcAft>
              <a:buSzPts val="1400"/>
              <a:buFont typeface="Work Sans Regular"/>
              <a:buChar char="-"/>
            </a:pPr>
            <a:r>
              <a:rPr lang="en">
                <a:latin typeface="Work Sans Regular"/>
                <a:ea typeface="Work Sans Regular"/>
                <a:cs typeface="Work Sans Regular"/>
                <a:sym typeface="Work Sans Regular"/>
              </a:rPr>
              <a:t>May not be accurate due to difference in demographics between oscar nominators and TMDB voters</a:t>
            </a:r>
            <a:endParaRPr>
              <a:latin typeface="Work Sans Regular"/>
              <a:ea typeface="Work Sans Regular"/>
              <a:cs typeface="Work Sans Regular"/>
              <a:sym typeface="Work Sans Regular"/>
            </a:endParaRPr>
          </a:p>
          <a:p>
            <a:pPr marL="457200" lvl="0" indent="-317500" algn="l" rtl="0">
              <a:spcBef>
                <a:spcPts val="0"/>
              </a:spcBef>
              <a:spcAft>
                <a:spcPts val="0"/>
              </a:spcAft>
              <a:buSzPts val="1400"/>
              <a:buFont typeface="Work Sans Regular"/>
              <a:buChar char="-"/>
            </a:pPr>
            <a:r>
              <a:rPr lang="en">
                <a:latin typeface="Work Sans Regular"/>
                <a:ea typeface="Work Sans Regular"/>
                <a:cs typeface="Work Sans Regular"/>
                <a:sym typeface="Work Sans Regular"/>
              </a:rPr>
              <a:t>Also depends on the sample size</a:t>
            </a:r>
            <a:endParaRPr b="1">
              <a:latin typeface="Work Sans"/>
              <a:ea typeface="Work Sans"/>
              <a:cs typeface="Work Sans"/>
              <a:sym typeface="Work Sans"/>
            </a:endParaRPr>
          </a:p>
          <a:p>
            <a:pPr marL="0" lvl="0" indent="0" algn="l" rtl="0">
              <a:spcBef>
                <a:spcPts val="0"/>
              </a:spcBef>
              <a:spcAft>
                <a:spcPts val="0"/>
              </a:spcAft>
              <a:buNone/>
            </a:pPr>
            <a:endParaRPr b="1">
              <a:latin typeface="Work Sans"/>
              <a:ea typeface="Work Sans"/>
              <a:cs typeface="Work Sans"/>
              <a:sym typeface="Work Sans"/>
            </a:endParaRPr>
          </a:p>
        </p:txBody>
      </p:sp>
      <p:sp>
        <p:nvSpPr>
          <p:cNvPr id="514" name="Google Shape;514;p64"/>
          <p:cNvSpPr txBox="1"/>
          <p:nvPr/>
        </p:nvSpPr>
        <p:spPr>
          <a:xfrm>
            <a:off x="922650" y="1369650"/>
            <a:ext cx="6613200" cy="446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700" b="1">
                <a:latin typeface="Work Sans"/>
                <a:ea typeface="Work Sans"/>
                <a:cs typeface="Work Sans"/>
                <a:sym typeface="Work Sans"/>
              </a:rPr>
              <a:t>Based on our Random Forest Tree:</a:t>
            </a:r>
            <a:endParaRPr sz="1700" b="1">
              <a:latin typeface="Work Sans"/>
              <a:ea typeface="Work Sans"/>
              <a:cs typeface="Work Sans"/>
              <a:sym typeface="Work Sans"/>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518"/>
        <p:cNvGrpSpPr/>
        <p:nvPr/>
      </p:nvGrpSpPr>
      <p:grpSpPr>
        <a:xfrm>
          <a:off x="0" y="0"/>
          <a:ext cx="0" cy="0"/>
          <a:chOff x="0" y="0"/>
          <a:chExt cx="0" cy="0"/>
        </a:xfrm>
      </p:grpSpPr>
      <p:sp>
        <p:nvSpPr>
          <p:cNvPr id="519" name="Google Shape;519;p65"/>
          <p:cNvSpPr txBox="1">
            <a:spLocks noGrp="1"/>
          </p:cNvSpPr>
          <p:nvPr>
            <p:ph type="title"/>
          </p:nvPr>
        </p:nvSpPr>
        <p:spPr>
          <a:xfrm>
            <a:off x="869150" y="614850"/>
            <a:ext cx="5092200" cy="754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Insights and Views</a:t>
            </a:r>
            <a:endParaRPr/>
          </a:p>
        </p:txBody>
      </p:sp>
      <p:sp>
        <p:nvSpPr>
          <p:cNvPr id="520" name="Google Shape;520;p65"/>
          <p:cNvSpPr txBox="1">
            <a:spLocks noGrp="1"/>
          </p:cNvSpPr>
          <p:nvPr>
            <p:ph type="sldNum" idx="12"/>
          </p:nvPr>
        </p:nvSpPr>
        <p:spPr>
          <a:xfrm>
            <a:off x="8159499" y="4393278"/>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54</a:t>
            </a:fld>
            <a:endParaRPr/>
          </a:p>
        </p:txBody>
      </p:sp>
      <p:sp>
        <p:nvSpPr>
          <p:cNvPr id="521" name="Google Shape;521;p65"/>
          <p:cNvSpPr txBox="1"/>
          <p:nvPr/>
        </p:nvSpPr>
        <p:spPr>
          <a:xfrm>
            <a:off x="964400" y="1458100"/>
            <a:ext cx="6613200" cy="1908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chemeClr val="dk1"/>
                </a:solidFill>
                <a:latin typeface="Work Sans"/>
                <a:ea typeface="Work Sans"/>
                <a:cs typeface="Work Sans"/>
                <a:sym typeface="Work Sans"/>
              </a:rPr>
              <a:t>Year</a:t>
            </a:r>
            <a:endParaRPr b="1">
              <a:solidFill>
                <a:schemeClr val="dk1"/>
              </a:solidFill>
              <a:latin typeface="Work Sans"/>
              <a:ea typeface="Work Sans"/>
              <a:cs typeface="Work Sans"/>
              <a:sym typeface="Work Sans"/>
            </a:endParaRPr>
          </a:p>
          <a:p>
            <a:pPr marL="457200" lvl="0" indent="-317500" algn="l" rtl="0">
              <a:spcBef>
                <a:spcPts val="0"/>
              </a:spcBef>
              <a:spcAft>
                <a:spcPts val="0"/>
              </a:spcAft>
              <a:buClr>
                <a:schemeClr val="dk1"/>
              </a:buClr>
              <a:buSzPts val="1400"/>
              <a:buFont typeface="Work Sans Regular"/>
              <a:buChar char="-"/>
            </a:pPr>
            <a:r>
              <a:rPr lang="en">
                <a:solidFill>
                  <a:schemeClr val="dk1"/>
                </a:solidFill>
                <a:latin typeface="Work Sans Regular"/>
                <a:ea typeface="Work Sans Regular"/>
                <a:cs typeface="Work Sans Regular"/>
                <a:sym typeface="Work Sans Regular"/>
              </a:rPr>
              <a:t>A larger percentage of movies are nominated in the past as compared to recent years although there are more movies produced now</a:t>
            </a:r>
            <a:endParaRPr>
              <a:solidFill>
                <a:schemeClr val="dk1"/>
              </a:solidFill>
              <a:latin typeface="Work Sans Regular"/>
              <a:ea typeface="Work Sans Regular"/>
              <a:cs typeface="Work Sans Regular"/>
              <a:sym typeface="Work Sans Regular"/>
            </a:endParaRPr>
          </a:p>
          <a:p>
            <a:pPr marL="0" lvl="0" indent="0" algn="l" rtl="0">
              <a:spcBef>
                <a:spcPts val="0"/>
              </a:spcBef>
              <a:spcAft>
                <a:spcPts val="0"/>
              </a:spcAft>
              <a:buNone/>
            </a:pPr>
            <a:endParaRPr b="1">
              <a:solidFill>
                <a:schemeClr val="dk1"/>
              </a:solidFill>
              <a:latin typeface="Work Sans"/>
              <a:ea typeface="Work Sans"/>
              <a:cs typeface="Work Sans"/>
              <a:sym typeface="Work Sans"/>
            </a:endParaRPr>
          </a:p>
          <a:p>
            <a:pPr marL="0" lvl="0" indent="0" algn="l" rtl="0">
              <a:spcBef>
                <a:spcPts val="0"/>
              </a:spcBef>
              <a:spcAft>
                <a:spcPts val="0"/>
              </a:spcAft>
              <a:buNone/>
            </a:pPr>
            <a:r>
              <a:rPr lang="en" b="1">
                <a:solidFill>
                  <a:schemeClr val="dk1"/>
                </a:solidFill>
                <a:latin typeface="Work Sans"/>
                <a:ea typeface="Work Sans"/>
                <a:cs typeface="Work Sans"/>
                <a:sym typeface="Work Sans"/>
              </a:rPr>
              <a:t>Runtime</a:t>
            </a:r>
            <a:endParaRPr b="1">
              <a:solidFill>
                <a:schemeClr val="dk1"/>
              </a:solidFill>
              <a:latin typeface="Work Sans"/>
              <a:ea typeface="Work Sans"/>
              <a:cs typeface="Work Sans"/>
              <a:sym typeface="Work Sans"/>
            </a:endParaRPr>
          </a:p>
          <a:p>
            <a:pPr marL="457200" lvl="0" indent="-317500" algn="l" rtl="0">
              <a:spcBef>
                <a:spcPts val="0"/>
              </a:spcBef>
              <a:spcAft>
                <a:spcPts val="0"/>
              </a:spcAft>
              <a:buClr>
                <a:schemeClr val="dk1"/>
              </a:buClr>
              <a:buSzPts val="1400"/>
              <a:buFont typeface="Work Sans Regular"/>
              <a:buChar char="-"/>
            </a:pPr>
            <a:r>
              <a:rPr lang="en">
                <a:solidFill>
                  <a:schemeClr val="dk1"/>
                </a:solidFill>
                <a:latin typeface="Work Sans Regular"/>
                <a:ea typeface="Work Sans Regular"/>
                <a:cs typeface="Work Sans Regular"/>
                <a:sym typeface="Work Sans Regular"/>
              </a:rPr>
              <a:t>Affects the amount of content in the movie which affects the overall plot and cohesiveness </a:t>
            </a:r>
            <a:endParaRPr>
              <a:solidFill>
                <a:schemeClr val="dk1"/>
              </a:solidFill>
              <a:latin typeface="Work Sans Regular"/>
              <a:ea typeface="Work Sans Regular"/>
              <a:cs typeface="Work Sans Regular"/>
              <a:sym typeface="Work Sans Regular"/>
            </a:endParaRPr>
          </a:p>
          <a:p>
            <a:pPr marL="0" lvl="0" indent="0" algn="l" rtl="0">
              <a:spcBef>
                <a:spcPts val="0"/>
              </a:spcBef>
              <a:spcAft>
                <a:spcPts val="0"/>
              </a:spcAft>
              <a:buNone/>
            </a:pPr>
            <a:endParaRPr b="1">
              <a:latin typeface="Work Sans"/>
              <a:ea typeface="Work Sans"/>
              <a:cs typeface="Work Sans"/>
              <a:sym typeface="Work Sans"/>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525"/>
        <p:cNvGrpSpPr/>
        <p:nvPr/>
      </p:nvGrpSpPr>
      <p:grpSpPr>
        <a:xfrm>
          <a:off x="0" y="0"/>
          <a:ext cx="0" cy="0"/>
          <a:chOff x="0" y="0"/>
          <a:chExt cx="0" cy="0"/>
        </a:xfrm>
      </p:grpSpPr>
      <p:sp>
        <p:nvSpPr>
          <p:cNvPr id="526" name="Google Shape;526;p66"/>
          <p:cNvSpPr txBox="1">
            <a:spLocks noGrp="1"/>
          </p:cNvSpPr>
          <p:nvPr>
            <p:ph type="ctrTitle"/>
          </p:nvPr>
        </p:nvSpPr>
        <p:spPr>
          <a:xfrm>
            <a:off x="1012800" y="2497750"/>
            <a:ext cx="3189300"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Conclusion</a:t>
            </a:r>
            <a:endParaRPr/>
          </a:p>
        </p:txBody>
      </p:sp>
      <p:sp>
        <p:nvSpPr>
          <p:cNvPr id="527" name="Google Shape;527;p66"/>
          <p:cNvSpPr txBox="1">
            <a:spLocks noGrp="1"/>
          </p:cNvSpPr>
          <p:nvPr>
            <p:ph type="subTitle" idx="1"/>
          </p:nvPr>
        </p:nvSpPr>
        <p:spPr>
          <a:xfrm>
            <a:off x="1012800" y="3678252"/>
            <a:ext cx="4950000" cy="7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Let’s start with the first set of slides</a:t>
            </a:r>
            <a:endParaRPr/>
          </a:p>
        </p:txBody>
      </p:sp>
      <p:sp>
        <p:nvSpPr>
          <p:cNvPr id="528" name="Google Shape;528;p66"/>
          <p:cNvSpPr txBox="1"/>
          <p:nvPr/>
        </p:nvSpPr>
        <p:spPr>
          <a:xfrm>
            <a:off x="6219050" y="337750"/>
            <a:ext cx="2232000" cy="1931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sz="12000" b="1">
                <a:solidFill>
                  <a:schemeClr val="dk1"/>
                </a:solidFill>
                <a:latin typeface="Work Sans"/>
                <a:ea typeface="Work Sans"/>
                <a:cs typeface="Work Sans"/>
                <a:sym typeface="Work Sans"/>
              </a:rPr>
              <a:t>9</a:t>
            </a:r>
            <a:r>
              <a:rPr lang="en" sz="9600" b="1">
                <a:solidFill>
                  <a:schemeClr val="dk1"/>
                </a:solidFill>
                <a:latin typeface="Work Sans"/>
                <a:ea typeface="Work Sans"/>
                <a:cs typeface="Work Sans"/>
                <a:sym typeface="Work Sans"/>
              </a:rPr>
              <a:t>.</a:t>
            </a:r>
            <a:endParaRPr sz="9600" b="1">
              <a:latin typeface="Work Sans"/>
              <a:ea typeface="Work Sans"/>
              <a:cs typeface="Work Sans"/>
              <a:sym typeface="Work Sans"/>
            </a:endParaRPr>
          </a:p>
        </p:txBody>
      </p:sp>
      <p:pic>
        <p:nvPicPr>
          <p:cNvPr id="529" name="Google Shape;529;p66"/>
          <p:cNvPicPr preferRelativeResize="0"/>
          <p:nvPr/>
        </p:nvPicPr>
        <p:blipFill>
          <a:blip r:embed="rId3">
            <a:alphaModFix/>
          </a:blip>
          <a:stretch>
            <a:fillRect/>
          </a:stretch>
        </p:blipFill>
        <p:spPr>
          <a:xfrm>
            <a:off x="4079850" y="2169900"/>
            <a:ext cx="1317175" cy="1317175"/>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533"/>
        <p:cNvGrpSpPr/>
        <p:nvPr/>
      </p:nvGrpSpPr>
      <p:grpSpPr>
        <a:xfrm>
          <a:off x="0" y="0"/>
          <a:ext cx="0" cy="0"/>
          <a:chOff x="0" y="0"/>
          <a:chExt cx="0" cy="0"/>
        </a:xfrm>
      </p:grpSpPr>
      <p:sp>
        <p:nvSpPr>
          <p:cNvPr id="534" name="Google Shape;534;p67"/>
          <p:cNvSpPr txBox="1">
            <a:spLocks noGrp="1"/>
          </p:cNvSpPr>
          <p:nvPr>
            <p:ph type="title"/>
          </p:nvPr>
        </p:nvSpPr>
        <p:spPr>
          <a:xfrm>
            <a:off x="869150" y="614850"/>
            <a:ext cx="5092200" cy="754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Conclusion</a:t>
            </a:r>
            <a:endParaRPr/>
          </a:p>
        </p:txBody>
      </p:sp>
      <p:sp>
        <p:nvSpPr>
          <p:cNvPr id="535" name="Google Shape;535;p67"/>
          <p:cNvSpPr txBox="1">
            <a:spLocks noGrp="1"/>
          </p:cNvSpPr>
          <p:nvPr>
            <p:ph type="sldNum" idx="12"/>
          </p:nvPr>
        </p:nvSpPr>
        <p:spPr>
          <a:xfrm>
            <a:off x="8159499" y="4393278"/>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56</a:t>
            </a:fld>
            <a:endParaRPr/>
          </a:p>
        </p:txBody>
      </p:sp>
      <p:sp>
        <p:nvSpPr>
          <p:cNvPr id="536" name="Google Shape;536;p67"/>
          <p:cNvSpPr txBox="1"/>
          <p:nvPr/>
        </p:nvSpPr>
        <p:spPr>
          <a:xfrm>
            <a:off x="869150" y="1515188"/>
            <a:ext cx="8630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Work Sans"/>
              <a:ea typeface="Work Sans"/>
              <a:cs typeface="Work Sans"/>
              <a:sym typeface="Work Sans"/>
            </a:endParaRPr>
          </a:p>
        </p:txBody>
      </p:sp>
      <p:sp>
        <p:nvSpPr>
          <p:cNvPr id="537" name="Google Shape;537;p67"/>
          <p:cNvSpPr txBox="1"/>
          <p:nvPr/>
        </p:nvSpPr>
        <p:spPr>
          <a:xfrm>
            <a:off x="945350" y="1795900"/>
            <a:ext cx="1656600" cy="169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b="1" u="sng">
                <a:solidFill>
                  <a:schemeClr val="dk1"/>
                </a:solidFill>
                <a:latin typeface="Work Sans"/>
                <a:ea typeface="Work Sans"/>
                <a:cs typeface="Work Sans"/>
                <a:sym typeface="Work Sans"/>
              </a:rPr>
              <a:t>Lau Xin Wei</a:t>
            </a:r>
            <a:endParaRPr b="1" u="sng">
              <a:solidFill>
                <a:schemeClr val="dk1"/>
              </a:solidFill>
              <a:latin typeface="Work Sans"/>
              <a:ea typeface="Work Sans"/>
              <a:cs typeface="Work Sans"/>
              <a:sym typeface="Work Sans"/>
            </a:endParaRPr>
          </a:p>
          <a:p>
            <a:pPr marL="0" lvl="0" indent="0" algn="l" rtl="0">
              <a:spcBef>
                <a:spcPts val="0"/>
              </a:spcBef>
              <a:spcAft>
                <a:spcPts val="0"/>
              </a:spcAft>
              <a:buClr>
                <a:schemeClr val="dk1"/>
              </a:buClr>
              <a:buSzPts val="1100"/>
              <a:buFont typeface="Arial"/>
              <a:buNone/>
            </a:pPr>
            <a:endParaRPr>
              <a:solidFill>
                <a:schemeClr val="dk1"/>
              </a:solidFill>
              <a:latin typeface="Work Sans"/>
              <a:ea typeface="Work Sans"/>
              <a:cs typeface="Work Sans"/>
              <a:sym typeface="Work Sans"/>
            </a:endParaRPr>
          </a:p>
          <a:p>
            <a:pPr marL="0" lvl="0" indent="0" algn="l" rtl="0">
              <a:spcBef>
                <a:spcPts val="0"/>
              </a:spcBef>
              <a:spcAft>
                <a:spcPts val="0"/>
              </a:spcAft>
              <a:buClr>
                <a:schemeClr val="dk1"/>
              </a:buClr>
              <a:buSzPts val="1100"/>
              <a:buFont typeface="Arial"/>
              <a:buNone/>
            </a:pPr>
            <a:r>
              <a:rPr lang="en">
                <a:solidFill>
                  <a:schemeClr val="dk1"/>
                </a:solidFill>
                <a:latin typeface="Work Sans"/>
                <a:ea typeface="Work Sans"/>
                <a:cs typeface="Work Sans"/>
                <a:sym typeface="Work Sans"/>
              </a:rPr>
              <a:t>Data Extraction</a:t>
            </a:r>
            <a:endParaRPr>
              <a:solidFill>
                <a:schemeClr val="dk1"/>
              </a:solidFill>
              <a:latin typeface="Work Sans"/>
              <a:ea typeface="Work Sans"/>
              <a:cs typeface="Work Sans"/>
              <a:sym typeface="Work Sans"/>
            </a:endParaRPr>
          </a:p>
          <a:p>
            <a:pPr marL="0" lvl="0" indent="0" algn="l" rtl="0">
              <a:spcBef>
                <a:spcPts val="0"/>
              </a:spcBef>
              <a:spcAft>
                <a:spcPts val="0"/>
              </a:spcAft>
              <a:buClr>
                <a:schemeClr val="dk1"/>
              </a:buClr>
              <a:buSzPts val="1100"/>
              <a:buFont typeface="Arial"/>
              <a:buNone/>
            </a:pPr>
            <a:endParaRPr>
              <a:solidFill>
                <a:schemeClr val="dk1"/>
              </a:solidFill>
              <a:latin typeface="Work Sans"/>
              <a:ea typeface="Work Sans"/>
              <a:cs typeface="Work Sans"/>
              <a:sym typeface="Work Sans"/>
            </a:endParaRPr>
          </a:p>
          <a:p>
            <a:pPr marL="0" lvl="0" indent="0" algn="l" rtl="0">
              <a:spcBef>
                <a:spcPts val="0"/>
              </a:spcBef>
              <a:spcAft>
                <a:spcPts val="0"/>
              </a:spcAft>
              <a:buClr>
                <a:schemeClr val="dk1"/>
              </a:buClr>
              <a:buSzPts val="1100"/>
              <a:buFont typeface="Arial"/>
              <a:buNone/>
            </a:pPr>
            <a:r>
              <a:rPr lang="en">
                <a:solidFill>
                  <a:schemeClr val="dk1"/>
                </a:solidFill>
                <a:latin typeface="Work Sans"/>
                <a:ea typeface="Work Sans"/>
                <a:cs typeface="Work Sans"/>
                <a:sym typeface="Work Sans"/>
              </a:rPr>
              <a:t>Data Cleaning</a:t>
            </a:r>
            <a:endParaRPr>
              <a:solidFill>
                <a:schemeClr val="dk1"/>
              </a:solidFill>
              <a:latin typeface="Work Sans"/>
              <a:ea typeface="Work Sans"/>
              <a:cs typeface="Work Sans"/>
              <a:sym typeface="Work Sans"/>
            </a:endParaRPr>
          </a:p>
          <a:p>
            <a:pPr marL="0" lvl="0" indent="0" algn="l" rtl="0">
              <a:spcBef>
                <a:spcPts val="0"/>
              </a:spcBef>
              <a:spcAft>
                <a:spcPts val="0"/>
              </a:spcAft>
              <a:buClr>
                <a:schemeClr val="dk1"/>
              </a:buClr>
              <a:buSzPts val="1100"/>
              <a:buFont typeface="Arial"/>
              <a:buNone/>
            </a:pPr>
            <a:endParaRPr>
              <a:solidFill>
                <a:schemeClr val="dk1"/>
              </a:solidFill>
              <a:latin typeface="Work Sans"/>
              <a:ea typeface="Work Sans"/>
              <a:cs typeface="Work Sans"/>
              <a:sym typeface="Work Sans"/>
            </a:endParaRPr>
          </a:p>
          <a:p>
            <a:pPr marL="0" lvl="0" indent="0" algn="l" rtl="0">
              <a:spcBef>
                <a:spcPts val="0"/>
              </a:spcBef>
              <a:spcAft>
                <a:spcPts val="0"/>
              </a:spcAft>
              <a:buClr>
                <a:schemeClr val="dk1"/>
              </a:buClr>
              <a:buSzPts val="1100"/>
              <a:buFont typeface="Arial"/>
              <a:buNone/>
            </a:pPr>
            <a:endParaRPr>
              <a:solidFill>
                <a:schemeClr val="dk1"/>
              </a:solidFill>
              <a:latin typeface="Work Sans"/>
              <a:ea typeface="Work Sans"/>
              <a:cs typeface="Work Sans"/>
              <a:sym typeface="Work Sans"/>
            </a:endParaRPr>
          </a:p>
        </p:txBody>
      </p:sp>
      <p:sp>
        <p:nvSpPr>
          <p:cNvPr id="538" name="Google Shape;538;p67"/>
          <p:cNvSpPr txBox="1"/>
          <p:nvPr/>
        </p:nvSpPr>
        <p:spPr>
          <a:xfrm>
            <a:off x="3198851" y="1795904"/>
            <a:ext cx="3337500" cy="1262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a:solidFill>
                  <a:schemeClr val="dk1"/>
                </a:solidFill>
                <a:latin typeface="Work Sans"/>
                <a:ea typeface="Work Sans"/>
                <a:cs typeface="Work Sans"/>
                <a:sym typeface="Work Sans"/>
              </a:rPr>
              <a:t>             </a:t>
            </a:r>
            <a:r>
              <a:rPr lang="en" b="1" u="sng">
                <a:solidFill>
                  <a:schemeClr val="dk1"/>
                </a:solidFill>
                <a:latin typeface="Work Sans"/>
                <a:ea typeface="Work Sans"/>
                <a:cs typeface="Work Sans"/>
                <a:sym typeface="Work Sans"/>
              </a:rPr>
              <a:t>Xu Shaoyi</a:t>
            </a:r>
            <a:endParaRPr b="1" u="sng">
              <a:solidFill>
                <a:schemeClr val="dk1"/>
              </a:solidFill>
              <a:latin typeface="Work Sans"/>
              <a:ea typeface="Work Sans"/>
              <a:cs typeface="Work Sans"/>
              <a:sym typeface="Work Sans"/>
            </a:endParaRPr>
          </a:p>
          <a:p>
            <a:pPr marL="0" lvl="0" indent="0" algn="l" rtl="0">
              <a:spcBef>
                <a:spcPts val="0"/>
              </a:spcBef>
              <a:spcAft>
                <a:spcPts val="0"/>
              </a:spcAft>
              <a:buClr>
                <a:schemeClr val="dk1"/>
              </a:buClr>
              <a:buSzPts val="1100"/>
              <a:buFont typeface="Arial"/>
              <a:buNone/>
            </a:pPr>
            <a:endParaRPr>
              <a:solidFill>
                <a:schemeClr val="dk1"/>
              </a:solidFill>
              <a:latin typeface="Work Sans"/>
              <a:ea typeface="Work Sans"/>
              <a:cs typeface="Work Sans"/>
              <a:sym typeface="Work Sans"/>
            </a:endParaRPr>
          </a:p>
          <a:p>
            <a:pPr marL="0" lvl="0" indent="0" algn="l" rtl="0">
              <a:spcBef>
                <a:spcPts val="0"/>
              </a:spcBef>
              <a:spcAft>
                <a:spcPts val="0"/>
              </a:spcAft>
              <a:buClr>
                <a:schemeClr val="dk1"/>
              </a:buClr>
              <a:buSzPts val="1100"/>
              <a:buFont typeface="Arial"/>
              <a:buNone/>
            </a:pPr>
            <a:r>
              <a:rPr lang="en">
                <a:solidFill>
                  <a:schemeClr val="dk1"/>
                </a:solidFill>
                <a:latin typeface="Work Sans"/>
                <a:ea typeface="Work Sans"/>
                <a:cs typeface="Work Sans"/>
                <a:sym typeface="Work Sans"/>
              </a:rPr>
              <a:t>Classification and Prediction</a:t>
            </a:r>
            <a:endParaRPr>
              <a:solidFill>
                <a:schemeClr val="dk1"/>
              </a:solidFill>
              <a:latin typeface="Work Sans"/>
              <a:ea typeface="Work Sans"/>
              <a:cs typeface="Work Sans"/>
              <a:sym typeface="Work Sans"/>
            </a:endParaRPr>
          </a:p>
          <a:p>
            <a:pPr marL="0" lvl="0" indent="0" algn="l" rtl="0">
              <a:spcBef>
                <a:spcPts val="0"/>
              </a:spcBef>
              <a:spcAft>
                <a:spcPts val="0"/>
              </a:spcAft>
              <a:buClr>
                <a:schemeClr val="dk1"/>
              </a:buClr>
              <a:buSzPts val="1100"/>
              <a:buFont typeface="Arial"/>
              <a:buNone/>
            </a:pPr>
            <a:endParaRPr>
              <a:solidFill>
                <a:schemeClr val="dk1"/>
              </a:solidFill>
              <a:latin typeface="Work Sans"/>
              <a:ea typeface="Work Sans"/>
              <a:cs typeface="Work Sans"/>
              <a:sym typeface="Work Sans"/>
            </a:endParaRPr>
          </a:p>
          <a:p>
            <a:pPr marL="0" lvl="0" indent="0" algn="l" rtl="0">
              <a:spcBef>
                <a:spcPts val="0"/>
              </a:spcBef>
              <a:spcAft>
                <a:spcPts val="0"/>
              </a:spcAft>
              <a:buClr>
                <a:schemeClr val="dk1"/>
              </a:buClr>
              <a:buSzPts val="1100"/>
              <a:buFont typeface="Arial"/>
              <a:buNone/>
            </a:pPr>
            <a:r>
              <a:rPr lang="en">
                <a:solidFill>
                  <a:schemeClr val="dk1"/>
                </a:solidFill>
                <a:latin typeface="Work Sans"/>
                <a:ea typeface="Work Sans"/>
                <a:cs typeface="Work Sans"/>
                <a:sym typeface="Work Sans"/>
              </a:rPr>
              <a:t>Insights and Views</a:t>
            </a:r>
            <a:endParaRPr>
              <a:solidFill>
                <a:schemeClr val="dk1"/>
              </a:solidFill>
              <a:latin typeface="Work Sans"/>
              <a:ea typeface="Work Sans"/>
              <a:cs typeface="Work Sans"/>
              <a:sym typeface="Work Sans"/>
            </a:endParaRPr>
          </a:p>
        </p:txBody>
      </p:sp>
      <p:sp>
        <p:nvSpPr>
          <p:cNvPr id="539" name="Google Shape;539;p67"/>
          <p:cNvSpPr txBox="1"/>
          <p:nvPr/>
        </p:nvSpPr>
        <p:spPr>
          <a:xfrm>
            <a:off x="6631879" y="1795904"/>
            <a:ext cx="2499300" cy="1262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b="1" u="sng">
                <a:solidFill>
                  <a:schemeClr val="dk1"/>
                </a:solidFill>
                <a:latin typeface="Work Sans"/>
                <a:ea typeface="Work Sans"/>
                <a:cs typeface="Work Sans"/>
                <a:sym typeface="Work Sans"/>
              </a:rPr>
              <a:t>Chua Yi Xiang</a:t>
            </a:r>
            <a:endParaRPr b="1" u="sng">
              <a:solidFill>
                <a:schemeClr val="dk1"/>
              </a:solidFill>
              <a:latin typeface="Work Sans"/>
              <a:ea typeface="Work Sans"/>
              <a:cs typeface="Work Sans"/>
              <a:sym typeface="Work Sans"/>
            </a:endParaRPr>
          </a:p>
          <a:p>
            <a:pPr marL="0" lvl="0" indent="0" algn="l" rtl="0">
              <a:spcBef>
                <a:spcPts val="0"/>
              </a:spcBef>
              <a:spcAft>
                <a:spcPts val="0"/>
              </a:spcAft>
              <a:buClr>
                <a:schemeClr val="dk1"/>
              </a:buClr>
              <a:buSzPts val="1100"/>
              <a:buFont typeface="Arial"/>
              <a:buNone/>
            </a:pPr>
            <a:endParaRPr>
              <a:solidFill>
                <a:schemeClr val="dk1"/>
              </a:solidFill>
              <a:latin typeface="Work Sans"/>
              <a:ea typeface="Work Sans"/>
              <a:cs typeface="Work Sans"/>
              <a:sym typeface="Work Sans"/>
            </a:endParaRPr>
          </a:p>
          <a:p>
            <a:pPr marL="0" lvl="0" indent="0" algn="l" rtl="0">
              <a:spcBef>
                <a:spcPts val="0"/>
              </a:spcBef>
              <a:spcAft>
                <a:spcPts val="0"/>
              </a:spcAft>
              <a:buClr>
                <a:schemeClr val="dk1"/>
              </a:buClr>
              <a:buSzPts val="1100"/>
              <a:buFont typeface="Arial"/>
              <a:buNone/>
            </a:pPr>
            <a:r>
              <a:rPr lang="en">
                <a:solidFill>
                  <a:schemeClr val="dk1"/>
                </a:solidFill>
                <a:latin typeface="Work Sans"/>
                <a:ea typeface="Work Sans"/>
                <a:cs typeface="Work Sans"/>
                <a:sym typeface="Work Sans"/>
              </a:rPr>
              <a:t>Data Exploration</a:t>
            </a:r>
            <a:endParaRPr>
              <a:solidFill>
                <a:schemeClr val="dk1"/>
              </a:solidFill>
              <a:latin typeface="Work Sans"/>
              <a:ea typeface="Work Sans"/>
              <a:cs typeface="Work Sans"/>
              <a:sym typeface="Work Sans"/>
            </a:endParaRPr>
          </a:p>
          <a:p>
            <a:pPr marL="0" lvl="0" indent="0" algn="l" rtl="0">
              <a:spcBef>
                <a:spcPts val="0"/>
              </a:spcBef>
              <a:spcAft>
                <a:spcPts val="0"/>
              </a:spcAft>
              <a:buClr>
                <a:schemeClr val="dk1"/>
              </a:buClr>
              <a:buSzPts val="1100"/>
              <a:buFont typeface="Arial"/>
              <a:buNone/>
            </a:pPr>
            <a:endParaRPr>
              <a:solidFill>
                <a:schemeClr val="dk1"/>
              </a:solidFill>
              <a:latin typeface="Work Sans"/>
              <a:ea typeface="Work Sans"/>
              <a:cs typeface="Work Sans"/>
              <a:sym typeface="Work Sans"/>
            </a:endParaRPr>
          </a:p>
          <a:p>
            <a:pPr marL="0" lvl="0" indent="0" algn="l" rtl="0">
              <a:spcBef>
                <a:spcPts val="0"/>
              </a:spcBef>
              <a:spcAft>
                <a:spcPts val="0"/>
              </a:spcAft>
              <a:buClr>
                <a:schemeClr val="dk1"/>
              </a:buClr>
              <a:buSzPts val="1100"/>
              <a:buFont typeface="Arial"/>
              <a:buNone/>
            </a:pPr>
            <a:r>
              <a:rPr lang="en">
                <a:solidFill>
                  <a:schemeClr val="dk1"/>
                </a:solidFill>
                <a:latin typeface="Work Sans"/>
                <a:ea typeface="Work Sans"/>
                <a:cs typeface="Work Sans"/>
                <a:sym typeface="Work Sans"/>
              </a:rPr>
              <a:t>Random Forest</a:t>
            </a:r>
            <a:endParaRPr>
              <a:solidFill>
                <a:schemeClr val="dk1"/>
              </a:solidFill>
              <a:latin typeface="Work Sans"/>
              <a:ea typeface="Work Sans"/>
              <a:cs typeface="Work Sans"/>
              <a:sym typeface="Work Sans"/>
            </a:endParaRPr>
          </a:p>
        </p:txBody>
      </p:sp>
      <p:sp>
        <p:nvSpPr>
          <p:cNvPr id="540" name="Google Shape;540;p67"/>
          <p:cNvSpPr txBox="1"/>
          <p:nvPr/>
        </p:nvSpPr>
        <p:spPr>
          <a:xfrm>
            <a:off x="926825" y="1343275"/>
            <a:ext cx="6613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Work Sans"/>
                <a:ea typeface="Work Sans"/>
                <a:cs typeface="Work Sans"/>
                <a:sym typeface="Work Sans"/>
              </a:rPr>
              <a:t>Work allocation:</a:t>
            </a:r>
            <a:endParaRPr>
              <a:latin typeface="Work Sans"/>
              <a:ea typeface="Work Sans"/>
              <a:cs typeface="Work Sans"/>
              <a:sym typeface="Work Sans"/>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544"/>
        <p:cNvGrpSpPr/>
        <p:nvPr/>
      </p:nvGrpSpPr>
      <p:grpSpPr>
        <a:xfrm>
          <a:off x="0" y="0"/>
          <a:ext cx="0" cy="0"/>
          <a:chOff x="0" y="0"/>
          <a:chExt cx="0" cy="0"/>
        </a:xfrm>
      </p:grpSpPr>
      <p:sp>
        <p:nvSpPr>
          <p:cNvPr id="545" name="Google Shape;545;p68"/>
          <p:cNvSpPr txBox="1">
            <a:spLocks noGrp="1"/>
          </p:cNvSpPr>
          <p:nvPr>
            <p:ph type="title"/>
          </p:nvPr>
        </p:nvSpPr>
        <p:spPr>
          <a:xfrm>
            <a:off x="869150" y="614850"/>
            <a:ext cx="5092200" cy="754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Reference</a:t>
            </a:r>
            <a:endParaRPr/>
          </a:p>
        </p:txBody>
      </p:sp>
      <p:sp>
        <p:nvSpPr>
          <p:cNvPr id="546" name="Google Shape;546;p68"/>
          <p:cNvSpPr txBox="1">
            <a:spLocks noGrp="1"/>
          </p:cNvSpPr>
          <p:nvPr>
            <p:ph type="sldNum" idx="12"/>
          </p:nvPr>
        </p:nvSpPr>
        <p:spPr>
          <a:xfrm>
            <a:off x="8159499" y="4393278"/>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57</a:t>
            </a:fld>
            <a:endParaRPr/>
          </a:p>
        </p:txBody>
      </p:sp>
      <p:sp>
        <p:nvSpPr>
          <p:cNvPr id="547" name="Google Shape;547;p68"/>
          <p:cNvSpPr txBox="1"/>
          <p:nvPr/>
        </p:nvSpPr>
        <p:spPr>
          <a:xfrm>
            <a:off x="869150" y="1515188"/>
            <a:ext cx="8630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Work Sans"/>
              <a:ea typeface="Work Sans"/>
              <a:cs typeface="Work Sans"/>
              <a:sym typeface="Work Sans"/>
            </a:endParaRPr>
          </a:p>
        </p:txBody>
      </p:sp>
      <p:sp>
        <p:nvSpPr>
          <p:cNvPr id="548" name="Google Shape;548;p68"/>
          <p:cNvSpPr txBox="1"/>
          <p:nvPr/>
        </p:nvSpPr>
        <p:spPr>
          <a:xfrm>
            <a:off x="869150" y="1515200"/>
            <a:ext cx="6463800" cy="16932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Font typeface="Work Sans"/>
              <a:buChar char="-"/>
            </a:pPr>
            <a:r>
              <a:rPr lang="en" b="1">
                <a:latin typeface="Work Sans"/>
                <a:ea typeface="Work Sans"/>
                <a:cs typeface="Work Sans"/>
                <a:sym typeface="Work Sans"/>
              </a:rPr>
              <a:t>TMDB Database </a:t>
            </a:r>
            <a:r>
              <a:rPr lang="en" u="sng">
                <a:solidFill>
                  <a:schemeClr val="hlink"/>
                </a:solidFill>
                <a:latin typeface="Work Sans"/>
                <a:ea typeface="Work Sans"/>
                <a:cs typeface="Work Sans"/>
                <a:sym typeface="Work Sans"/>
                <a:hlinkClick r:id="rId3"/>
              </a:rPr>
              <a:t>https://developers.themoviedb.org/3/getting-started/introduction</a:t>
            </a:r>
            <a:endParaRPr>
              <a:latin typeface="Work Sans"/>
              <a:ea typeface="Work Sans"/>
              <a:cs typeface="Work Sans"/>
              <a:sym typeface="Work Sans"/>
            </a:endParaRPr>
          </a:p>
          <a:p>
            <a:pPr marL="0" lvl="0" indent="0" algn="l" rtl="0">
              <a:spcBef>
                <a:spcPts val="0"/>
              </a:spcBef>
              <a:spcAft>
                <a:spcPts val="0"/>
              </a:spcAft>
              <a:buNone/>
            </a:pPr>
            <a:r>
              <a:rPr lang="en">
                <a:latin typeface="Work Sans"/>
                <a:ea typeface="Work Sans"/>
                <a:cs typeface="Work Sans"/>
                <a:sym typeface="Work Sans"/>
              </a:rPr>
              <a:t> </a:t>
            </a:r>
            <a:endParaRPr>
              <a:latin typeface="Work Sans"/>
              <a:ea typeface="Work Sans"/>
              <a:cs typeface="Work Sans"/>
              <a:sym typeface="Work Sans"/>
            </a:endParaRPr>
          </a:p>
          <a:p>
            <a:pPr marL="457200" lvl="0" indent="-317500" algn="l" rtl="0">
              <a:spcBef>
                <a:spcPts val="0"/>
              </a:spcBef>
              <a:spcAft>
                <a:spcPts val="0"/>
              </a:spcAft>
              <a:buSzPts val="1400"/>
              <a:buFont typeface="Work Sans"/>
              <a:buChar char="-"/>
            </a:pPr>
            <a:r>
              <a:rPr lang="en" b="1">
                <a:latin typeface="Work Sans"/>
                <a:ea typeface="Work Sans"/>
                <a:cs typeface="Work Sans"/>
                <a:sym typeface="Work Sans"/>
              </a:rPr>
              <a:t>Wikipedia Oscars Best Pictures Award</a:t>
            </a:r>
            <a:r>
              <a:rPr lang="en">
                <a:latin typeface="Work Sans"/>
                <a:ea typeface="Work Sans"/>
                <a:cs typeface="Work Sans"/>
                <a:sym typeface="Work Sans"/>
              </a:rPr>
              <a:t> </a:t>
            </a:r>
            <a:r>
              <a:rPr lang="en" u="sng">
                <a:solidFill>
                  <a:schemeClr val="hlink"/>
                </a:solidFill>
                <a:latin typeface="Work Sans"/>
                <a:ea typeface="Work Sans"/>
                <a:cs typeface="Work Sans"/>
                <a:sym typeface="Work Sans"/>
                <a:hlinkClick r:id="rId4"/>
              </a:rPr>
              <a:t>https://en.wikipedia.org/wiki/Academy_Award_for_Best_Picture</a:t>
            </a:r>
            <a:r>
              <a:rPr lang="en">
                <a:latin typeface="Work Sans"/>
                <a:ea typeface="Work Sans"/>
                <a:cs typeface="Work Sans"/>
                <a:sym typeface="Work Sans"/>
              </a:rPr>
              <a:t> </a:t>
            </a:r>
            <a:endParaRPr>
              <a:latin typeface="Work Sans"/>
              <a:ea typeface="Work Sans"/>
              <a:cs typeface="Work Sans"/>
              <a:sym typeface="Work Sans"/>
            </a:endParaRPr>
          </a:p>
          <a:p>
            <a:pPr marL="0" lvl="0" indent="0" algn="l" rtl="0">
              <a:spcBef>
                <a:spcPts val="0"/>
              </a:spcBef>
              <a:spcAft>
                <a:spcPts val="0"/>
              </a:spcAft>
              <a:buNone/>
            </a:pPr>
            <a:endParaRPr>
              <a:latin typeface="Work Sans"/>
              <a:ea typeface="Work Sans"/>
              <a:cs typeface="Work Sans"/>
              <a:sym typeface="Work Sans"/>
            </a:endParaRPr>
          </a:p>
          <a:p>
            <a:pPr marL="457200" lvl="0" indent="-317500" algn="l" rtl="0">
              <a:spcBef>
                <a:spcPts val="0"/>
              </a:spcBef>
              <a:spcAft>
                <a:spcPts val="0"/>
              </a:spcAft>
              <a:buSzPts val="1400"/>
              <a:buFont typeface="Work Sans"/>
              <a:buChar char="-"/>
            </a:pPr>
            <a:r>
              <a:rPr lang="en" b="1">
                <a:latin typeface="Work Sans"/>
                <a:ea typeface="Work Sans"/>
                <a:cs typeface="Work Sans"/>
                <a:sym typeface="Work Sans"/>
              </a:rPr>
              <a:t>Took inspiration from lab notebooks</a:t>
            </a:r>
            <a:endParaRPr b="1">
              <a:latin typeface="Work Sans"/>
              <a:ea typeface="Work Sans"/>
              <a:cs typeface="Work Sans"/>
              <a:sym typeface="Work Sans"/>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7"/>
          <p:cNvSpPr txBox="1">
            <a:spLocks noGrp="1"/>
          </p:cNvSpPr>
          <p:nvPr>
            <p:ph type="title"/>
          </p:nvPr>
        </p:nvSpPr>
        <p:spPr>
          <a:xfrm>
            <a:off x="869150" y="703050"/>
            <a:ext cx="4756500" cy="742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Data Extraction</a:t>
            </a:r>
            <a:endParaRPr/>
          </a:p>
        </p:txBody>
      </p:sp>
      <p:sp>
        <p:nvSpPr>
          <p:cNvPr id="96" name="Google Shape;96;p17"/>
          <p:cNvSpPr txBox="1">
            <a:spLocks noGrp="1"/>
          </p:cNvSpPr>
          <p:nvPr>
            <p:ph type="sldNum" idx="12"/>
          </p:nvPr>
        </p:nvSpPr>
        <p:spPr>
          <a:xfrm>
            <a:off x="8159499" y="4393278"/>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6</a:t>
            </a:fld>
            <a:endParaRPr/>
          </a:p>
        </p:txBody>
      </p:sp>
      <p:sp>
        <p:nvSpPr>
          <p:cNvPr id="97" name="Google Shape;97;p17"/>
          <p:cNvSpPr txBox="1"/>
          <p:nvPr/>
        </p:nvSpPr>
        <p:spPr>
          <a:xfrm>
            <a:off x="869150" y="1602500"/>
            <a:ext cx="7596600" cy="24003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100"/>
              </a:spcBef>
              <a:spcAft>
                <a:spcPts val="0"/>
              </a:spcAft>
              <a:buNone/>
            </a:pPr>
            <a:r>
              <a:rPr lang="en" b="1">
                <a:solidFill>
                  <a:schemeClr val="dk1"/>
                </a:solidFill>
                <a:highlight>
                  <a:srgbClr val="FFFFFF"/>
                </a:highlight>
                <a:latin typeface="Work Sans"/>
                <a:ea typeface="Work Sans"/>
                <a:cs typeface="Work Sans"/>
                <a:sym typeface="Work Sans"/>
              </a:rPr>
              <a:t>TMDB API_KEY</a:t>
            </a:r>
            <a:r>
              <a:rPr lang="en">
                <a:solidFill>
                  <a:schemeClr val="dk1"/>
                </a:solidFill>
                <a:highlight>
                  <a:srgbClr val="FFFFFF"/>
                </a:highlight>
                <a:latin typeface="Work Sans"/>
                <a:ea typeface="Work Sans"/>
                <a:cs typeface="Work Sans"/>
                <a:sym typeface="Work Sans"/>
              </a:rPr>
              <a:t> : </a:t>
            </a:r>
            <a:r>
              <a:rPr lang="en">
                <a:solidFill>
                  <a:schemeClr val="dk1"/>
                </a:solidFill>
                <a:highlight>
                  <a:srgbClr val="EFF0F1"/>
                </a:highlight>
                <a:latin typeface="Work Sans"/>
                <a:ea typeface="Work Sans"/>
                <a:cs typeface="Work Sans"/>
                <a:sym typeface="Work Sans"/>
              </a:rPr>
              <a:t>8a21d3cc9906f1fbc368f69df69858a0</a:t>
            </a:r>
            <a:endParaRPr>
              <a:solidFill>
                <a:schemeClr val="dk1"/>
              </a:solidFill>
              <a:highlight>
                <a:srgbClr val="EFF0F1"/>
              </a:highlight>
              <a:latin typeface="Work Sans"/>
              <a:ea typeface="Work Sans"/>
              <a:cs typeface="Work Sans"/>
              <a:sym typeface="Work Sans"/>
            </a:endParaRPr>
          </a:p>
          <a:p>
            <a:pPr marL="0" lvl="0" indent="0" algn="l" rtl="0">
              <a:lnSpc>
                <a:spcPct val="115000"/>
              </a:lnSpc>
              <a:spcBef>
                <a:spcPts val="1100"/>
              </a:spcBef>
              <a:spcAft>
                <a:spcPts val="0"/>
              </a:spcAft>
              <a:buNone/>
            </a:pPr>
            <a:r>
              <a:rPr lang="en" b="1">
                <a:solidFill>
                  <a:schemeClr val="dk1"/>
                </a:solidFill>
                <a:highlight>
                  <a:srgbClr val="FFFFFF"/>
                </a:highlight>
                <a:latin typeface="Work Sans"/>
                <a:ea typeface="Work Sans"/>
                <a:cs typeface="Work Sans"/>
                <a:sym typeface="Work Sans"/>
              </a:rPr>
              <a:t>Movie List EndPoint</a:t>
            </a:r>
            <a:r>
              <a:rPr lang="en">
                <a:solidFill>
                  <a:schemeClr val="dk1"/>
                </a:solidFill>
                <a:highlight>
                  <a:srgbClr val="FFFFFF"/>
                </a:highlight>
                <a:latin typeface="Work Sans"/>
                <a:ea typeface="Work Sans"/>
                <a:cs typeface="Work Sans"/>
                <a:sym typeface="Work Sans"/>
              </a:rPr>
              <a:t> : </a:t>
            </a:r>
            <a:r>
              <a:rPr lang="en">
                <a:solidFill>
                  <a:schemeClr val="dk1"/>
                </a:solidFill>
                <a:highlight>
                  <a:srgbClr val="EFF0F1"/>
                </a:highlight>
                <a:latin typeface="Work Sans"/>
                <a:ea typeface="Work Sans"/>
                <a:cs typeface="Work Sans"/>
                <a:sym typeface="Work Sans"/>
              </a:rPr>
              <a:t>https://api.themoviedb.org/4/discover/movie?api_key={API_KEY}&amp;page={PAGE_NO}</a:t>
            </a:r>
            <a:endParaRPr>
              <a:solidFill>
                <a:schemeClr val="dk1"/>
              </a:solidFill>
              <a:highlight>
                <a:srgbClr val="EFF0F1"/>
              </a:highlight>
              <a:latin typeface="Work Sans"/>
              <a:ea typeface="Work Sans"/>
              <a:cs typeface="Work Sans"/>
              <a:sym typeface="Work Sans"/>
            </a:endParaRPr>
          </a:p>
          <a:p>
            <a:pPr marL="0" lvl="0" indent="0" algn="l" rtl="0">
              <a:lnSpc>
                <a:spcPct val="115000"/>
              </a:lnSpc>
              <a:spcBef>
                <a:spcPts val="1100"/>
              </a:spcBef>
              <a:spcAft>
                <a:spcPts val="0"/>
              </a:spcAft>
              <a:buNone/>
            </a:pPr>
            <a:r>
              <a:rPr lang="en" b="1">
                <a:solidFill>
                  <a:schemeClr val="dk1"/>
                </a:solidFill>
                <a:highlight>
                  <a:srgbClr val="FFFFFF"/>
                </a:highlight>
                <a:latin typeface="Work Sans"/>
                <a:ea typeface="Work Sans"/>
                <a:cs typeface="Work Sans"/>
                <a:sym typeface="Work Sans"/>
              </a:rPr>
              <a:t>Movie Details EndPoint</a:t>
            </a:r>
            <a:r>
              <a:rPr lang="en">
                <a:solidFill>
                  <a:schemeClr val="dk1"/>
                </a:solidFill>
                <a:highlight>
                  <a:srgbClr val="FFFFFF"/>
                </a:highlight>
                <a:latin typeface="Work Sans"/>
                <a:ea typeface="Work Sans"/>
                <a:cs typeface="Work Sans"/>
                <a:sym typeface="Work Sans"/>
              </a:rPr>
              <a:t> : </a:t>
            </a:r>
            <a:r>
              <a:rPr lang="en">
                <a:solidFill>
                  <a:schemeClr val="dk1"/>
                </a:solidFill>
                <a:highlight>
                  <a:srgbClr val="EFF0F1"/>
                </a:highlight>
                <a:latin typeface="Work Sans"/>
                <a:ea typeface="Work Sans"/>
                <a:cs typeface="Work Sans"/>
                <a:sym typeface="Work Sans"/>
              </a:rPr>
              <a:t>https://api.themoviedb.org/3/movie/{MOVIE_ID}?api_key={API_KEY}</a:t>
            </a:r>
            <a:endParaRPr>
              <a:solidFill>
                <a:schemeClr val="dk1"/>
              </a:solidFill>
              <a:highlight>
                <a:srgbClr val="EFF0F1"/>
              </a:highlight>
              <a:latin typeface="Work Sans"/>
              <a:ea typeface="Work Sans"/>
              <a:cs typeface="Work Sans"/>
              <a:sym typeface="Work Sans"/>
            </a:endParaRPr>
          </a:p>
          <a:p>
            <a:pPr marL="0" lvl="0" indent="0" algn="l" rtl="0">
              <a:lnSpc>
                <a:spcPct val="115000"/>
              </a:lnSpc>
              <a:spcBef>
                <a:spcPts val="1100"/>
              </a:spcBef>
              <a:spcAft>
                <a:spcPts val="0"/>
              </a:spcAft>
              <a:buNone/>
            </a:pPr>
            <a:r>
              <a:rPr lang="en" b="1">
                <a:solidFill>
                  <a:schemeClr val="dk1"/>
                </a:solidFill>
                <a:highlight>
                  <a:srgbClr val="FFFFFF"/>
                </a:highlight>
                <a:latin typeface="Work Sans"/>
                <a:ea typeface="Work Sans"/>
                <a:cs typeface="Work Sans"/>
                <a:sym typeface="Work Sans"/>
              </a:rPr>
              <a:t>Wikipedia Endpoint</a:t>
            </a:r>
            <a:r>
              <a:rPr lang="en">
                <a:solidFill>
                  <a:schemeClr val="dk1"/>
                </a:solidFill>
                <a:highlight>
                  <a:srgbClr val="FFFFFF"/>
                </a:highlight>
                <a:latin typeface="Work Sans"/>
                <a:ea typeface="Work Sans"/>
                <a:cs typeface="Work Sans"/>
                <a:sym typeface="Work Sans"/>
              </a:rPr>
              <a:t> : </a:t>
            </a:r>
            <a:r>
              <a:rPr lang="en">
                <a:solidFill>
                  <a:schemeClr val="dk1"/>
                </a:solidFill>
                <a:highlight>
                  <a:srgbClr val="EFF0F1"/>
                </a:highlight>
                <a:latin typeface="Work Sans"/>
                <a:ea typeface="Work Sans"/>
                <a:cs typeface="Work Sans"/>
                <a:sym typeface="Work Sans"/>
              </a:rPr>
              <a:t>https://en.wikipedia.org/wiki/Academy_Award_for_Best_Picture</a:t>
            </a:r>
            <a:endParaRPr>
              <a:solidFill>
                <a:schemeClr val="dk1"/>
              </a:solidFill>
              <a:highlight>
                <a:srgbClr val="EFF0F1"/>
              </a:highlight>
              <a:latin typeface="Work Sans"/>
              <a:ea typeface="Work Sans"/>
              <a:cs typeface="Work Sans"/>
              <a:sym typeface="Work Sans"/>
            </a:endParaRPr>
          </a:p>
          <a:p>
            <a:pPr marL="0" lvl="0" indent="0" algn="l" rtl="0">
              <a:spcBef>
                <a:spcPts val="700"/>
              </a:spcBef>
              <a:spcAft>
                <a:spcPts val="0"/>
              </a:spcAft>
              <a:buNone/>
            </a:pPr>
            <a:endParaRPr>
              <a:latin typeface="Work Sans"/>
              <a:ea typeface="Work Sans"/>
              <a:cs typeface="Work Sans"/>
              <a:sym typeface="Work Sans"/>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18"/>
          <p:cNvSpPr txBox="1">
            <a:spLocks noGrp="1"/>
          </p:cNvSpPr>
          <p:nvPr>
            <p:ph type="title"/>
          </p:nvPr>
        </p:nvSpPr>
        <p:spPr>
          <a:xfrm>
            <a:off x="869150" y="703050"/>
            <a:ext cx="4756500" cy="742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Data Extraction</a:t>
            </a:r>
            <a:endParaRPr/>
          </a:p>
        </p:txBody>
      </p:sp>
      <p:sp>
        <p:nvSpPr>
          <p:cNvPr id="103" name="Google Shape;103;p18"/>
          <p:cNvSpPr txBox="1">
            <a:spLocks noGrp="1"/>
          </p:cNvSpPr>
          <p:nvPr>
            <p:ph type="sldNum" idx="12"/>
          </p:nvPr>
        </p:nvSpPr>
        <p:spPr>
          <a:xfrm>
            <a:off x="8159499" y="4393278"/>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7</a:t>
            </a:fld>
            <a:endParaRPr/>
          </a:p>
        </p:txBody>
      </p:sp>
      <p:pic>
        <p:nvPicPr>
          <p:cNvPr id="104" name="Google Shape;104;p18"/>
          <p:cNvPicPr preferRelativeResize="0"/>
          <p:nvPr/>
        </p:nvPicPr>
        <p:blipFill rotWithShape="1">
          <a:blip r:embed="rId3">
            <a:alphaModFix/>
          </a:blip>
          <a:srcRect t="24467" b="9171"/>
          <a:stretch/>
        </p:blipFill>
        <p:spPr>
          <a:xfrm>
            <a:off x="1002275" y="1812275"/>
            <a:ext cx="6948250" cy="2593826"/>
          </a:xfrm>
          <a:prstGeom prst="rect">
            <a:avLst/>
          </a:prstGeom>
          <a:noFill/>
          <a:ln>
            <a:noFill/>
          </a:ln>
        </p:spPr>
      </p:pic>
      <p:sp>
        <p:nvSpPr>
          <p:cNvPr id="105" name="Google Shape;105;p18"/>
          <p:cNvSpPr txBox="1"/>
          <p:nvPr/>
        </p:nvSpPr>
        <p:spPr>
          <a:xfrm>
            <a:off x="895125" y="1369650"/>
            <a:ext cx="6357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Work Sans"/>
                <a:ea typeface="Work Sans"/>
                <a:cs typeface="Work Sans"/>
                <a:sym typeface="Work Sans"/>
              </a:rPr>
              <a:t>After API extracting, The TMDB Movies dataset in csv format:</a:t>
            </a:r>
            <a:endParaRPr>
              <a:latin typeface="Work Sans"/>
              <a:ea typeface="Work Sans"/>
              <a:cs typeface="Work Sans"/>
              <a:sym typeface="Work Sans"/>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19"/>
          <p:cNvSpPr txBox="1">
            <a:spLocks noGrp="1"/>
          </p:cNvSpPr>
          <p:nvPr>
            <p:ph type="title"/>
          </p:nvPr>
        </p:nvSpPr>
        <p:spPr>
          <a:xfrm>
            <a:off x="869150" y="550650"/>
            <a:ext cx="4756500" cy="742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Data Extraction</a:t>
            </a:r>
            <a:endParaRPr/>
          </a:p>
        </p:txBody>
      </p:sp>
      <p:sp>
        <p:nvSpPr>
          <p:cNvPr id="111" name="Google Shape;111;p19"/>
          <p:cNvSpPr txBox="1">
            <a:spLocks noGrp="1"/>
          </p:cNvSpPr>
          <p:nvPr>
            <p:ph type="sldNum" idx="12"/>
          </p:nvPr>
        </p:nvSpPr>
        <p:spPr>
          <a:xfrm>
            <a:off x="8159499" y="4393278"/>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8</a:t>
            </a:fld>
            <a:endParaRPr/>
          </a:p>
        </p:txBody>
      </p:sp>
      <p:sp>
        <p:nvSpPr>
          <p:cNvPr id="112" name="Google Shape;112;p19"/>
          <p:cNvSpPr txBox="1"/>
          <p:nvPr/>
        </p:nvSpPr>
        <p:spPr>
          <a:xfrm>
            <a:off x="876750" y="1217250"/>
            <a:ext cx="5338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Work Sans"/>
                <a:ea typeface="Work Sans"/>
                <a:cs typeface="Work Sans"/>
                <a:sym typeface="Work Sans"/>
              </a:rPr>
              <a:t>TMDB movies dataset:</a:t>
            </a:r>
            <a:endParaRPr>
              <a:latin typeface="Work Sans"/>
              <a:ea typeface="Work Sans"/>
              <a:cs typeface="Work Sans"/>
              <a:sym typeface="Work Sans"/>
            </a:endParaRPr>
          </a:p>
        </p:txBody>
      </p:sp>
      <p:pic>
        <p:nvPicPr>
          <p:cNvPr id="113" name="Google Shape;113;p19"/>
          <p:cNvPicPr preferRelativeResize="0"/>
          <p:nvPr/>
        </p:nvPicPr>
        <p:blipFill rotWithShape="1">
          <a:blip r:embed="rId3">
            <a:alphaModFix/>
          </a:blip>
          <a:srcRect l="19852" t="31633" r="11925" b="18558"/>
          <a:stretch/>
        </p:blipFill>
        <p:spPr>
          <a:xfrm>
            <a:off x="884125" y="1607600"/>
            <a:ext cx="6732851" cy="276497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20"/>
          <p:cNvSpPr txBox="1">
            <a:spLocks noGrp="1"/>
          </p:cNvSpPr>
          <p:nvPr>
            <p:ph type="title"/>
          </p:nvPr>
        </p:nvSpPr>
        <p:spPr>
          <a:xfrm>
            <a:off x="869150" y="550650"/>
            <a:ext cx="4756500" cy="742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Data Extraction</a:t>
            </a:r>
            <a:endParaRPr/>
          </a:p>
        </p:txBody>
      </p:sp>
      <p:sp>
        <p:nvSpPr>
          <p:cNvPr id="119" name="Google Shape;119;p20"/>
          <p:cNvSpPr txBox="1">
            <a:spLocks noGrp="1"/>
          </p:cNvSpPr>
          <p:nvPr>
            <p:ph type="sldNum" idx="12"/>
          </p:nvPr>
        </p:nvSpPr>
        <p:spPr>
          <a:xfrm>
            <a:off x="8159499" y="4393278"/>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9</a:t>
            </a:fld>
            <a:endParaRPr/>
          </a:p>
        </p:txBody>
      </p:sp>
      <p:sp>
        <p:nvSpPr>
          <p:cNvPr id="120" name="Google Shape;120;p20"/>
          <p:cNvSpPr txBox="1"/>
          <p:nvPr/>
        </p:nvSpPr>
        <p:spPr>
          <a:xfrm>
            <a:off x="876750" y="1217250"/>
            <a:ext cx="5338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Work Sans"/>
                <a:ea typeface="Work Sans"/>
                <a:cs typeface="Work Sans"/>
                <a:sym typeface="Work Sans"/>
              </a:rPr>
              <a:t>Best Picture Oscar Awards dataset from Wikipedia:</a:t>
            </a:r>
            <a:endParaRPr>
              <a:latin typeface="Work Sans"/>
              <a:ea typeface="Work Sans"/>
              <a:cs typeface="Work Sans"/>
              <a:sym typeface="Work Sans"/>
            </a:endParaRPr>
          </a:p>
        </p:txBody>
      </p:sp>
      <p:pic>
        <p:nvPicPr>
          <p:cNvPr id="121" name="Google Shape;121;p20"/>
          <p:cNvPicPr preferRelativeResize="0"/>
          <p:nvPr/>
        </p:nvPicPr>
        <p:blipFill rotWithShape="1">
          <a:blip r:embed="rId3">
            <a:alphaModFix/>
          </a:blip>
          <a:srcRect l="20083" t="37229" r="39442" b="19938"/>
          <a:stretch/>
        </p:blipFill>
        <p:spPr>
          <a:xfrm>
            <a:off x="906125" y="1617450"/>
            <a:ext cx="4987924" cy="2969001"/>
          </a:xfrm>
          <a:prstGeom prst="rect">
            <a:avLst/>
          </a:prstGeom>
          <a:noFill/>
          <a:ln>
            <a:noFill/>
          </a:ln>
        </p:spPr>
      </p:pic>
    </p:spTree>
  </p:cSld>
  <p:clrMapOvr>
    <a:masterClrMapping/>
  </p:clrMapOvr>
</p:sld>
</file>

<file path=ppt/theme/theme1.xml><?xml version="1.0" encoding="utf-8"?>
<a:theme xmlns:a="http://schemas.openxmlformats.org/drawingml/2006/main" name="Jacquenetta template">
  <a:themeElements>
    <a:clrScheme name="Custom 347">
      <a:dk1>
        <a:srgbClr val="000000"/>
      </a:dk1>
      <a:lt1>
        <a:srgbClr val="FFFFFF"/>
      </a:lt1>
      <a:dk2>
        <a:srgbClr val="666666"/>
      </a:dk2>
      <a:lt2>
        <a:srgbClr val="F3F3F3"/>
      </a:lt2>
      <a:accent1>
        <a:srgbClr val="000000"/>
      </a:accent1>
      <a:accent2>
        <a:srgbClr val="666666"/>
      </a:accent2>
      <a:accent3>
        <a:srgbClr val="999999"/>
      </a:accent3>
      <a:accent4>
        <a:srgbClr val="CCCCCC"/>
      </a:accent4>
      <a:accent5>
        <a:srgbClr val="EFEFEF"/>
      </a:accent5>
      <a:accent6>
        <a:srgbClr val="F6B26B"/>
      </a:accent6>
      <a:hlink>
        <a:srgbClr val="000000"/>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TotalTime>
  <Words>3066</Words>
  <Application>Microsoft Office PowerPoint</Application>
  <PresentationFormat>On-screen Show (16:9)</PresentationFormat>
  <Paragraphs>344</Paragraphs>
  <Slides>57</Slides>
  <Notes>57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57</vt:i4>
      </vt:variant>
    </vt:vector>
  </HeadingPairs>
  <TitlesOfParts>
    <vt:vector size="61" baseType="lpstr">
      <vt:lpstr>Work Sans Regular</vt:lpstr>
      <vt:lpstr>Arial</vt:lpstr>
      <vt:lpstr>Work Sans</vt:lpstr>
      <vt:lpstr>Jacquenetta template</vt:lpstr>
      <vt:lpstr>CZ1115 Mini Project </vt:lpstr>
      <vt:lpstr>Table of Contents</vt:lpstr>
      <vt:lpstr>Problem Statement</vt:lpstr>
      <vt:lpstr>Problem Statement</vt:lpstr>
      <vt:lpstr>Data Extraction</vt:lpstr>
      <vt:lpstr>Data Extraction</vt:lpstr>
      <vt:lpstr>Data Extraction</vt:lpstr>
      <vt:lpstr>Data Extraction</vt:lpstr>
      <vt:lpstr>Data Extraction</vt:lpstr>
      <vt:lpstr>Data Description</vt:lpstr>
      <vt:lpstr>Dataset Description</vt:lpstr>
      <vt:lpstr>Data Cleaning</vt:lpstr>
      <vt:lpstr>Data Cleaning</vt:lpstr>
      <vt:lpstr>Data Cleaning</vt:lpstr>
      <vt:lpstr>Data Cleaning</vt:lpstr>
      <vt:lpstr>Data Cleaning</vt:lpstr>
      <vt:lpstr>Data Cleaning</vt:lpstr>
      <vt:lpstr>Data Cleaning</vt:lpstr>
      <vt:lpstr>Data Cleaning</vt:lpstr>
      <vt:lpstr>Data Cleaning</vt:lpstr>
      <vt:lpstr>Data Cleaning</vt:lpstr>
      <vt:lpstr>Data Cleaning</vt:lpstr>
      <vt:lpstr>Data Cleaning</vt:lpstr>
      <vt:lpstr>Data Exploration and Visualization</vt:lpstr>
      <vt:lpstr>Data Exploration</vt:lpstr>
      <vt:lpstr>Data Exploration</vt:lpstr>
      <vt:lpstr>Data Exploration</vt:lpstr>
      <vt:lpstr>Data Exploration</vt:lpstr>
      <vt:lpstr>Data Exploration</vt:lpstr>
      <vt:lpstr>Data Exploration</vt:lpstr>
      <vt:lpstr>Data Exploration</vt:lpstr>
      <vt:lpstr>Data Exploration</vt:lpstr>
      <vt:lpstr>Data Exploration</vt:lpstr>
      <vt:lpstr>Data Exploration</vt:lpstr>
      <vt:lpstr>Data Exploration</vt:lpstr>
      <vt:lpstr>Data Exploration</vt:lpstr>
      <vt:lpstr>Data Exploration</vt:lpstr>
      <vt:lpstr>Data Exploration</vt:lpstr>
      <vt:lpstr>Data Exploration</vt:lpstr>
      <vt:lpstr>Classification &amp; Prediction</vt:lpstr>
      <vt:lpstr>Classifications &amp; Prediction</vt:lpstr>
      <vt:lpstr>Classifications &amp; Prediction</vt:lpstr>
      <vt:lpstr>Classifications &amp; Prediction</vt:lpstr>
      <vt:lpstr>Classifications &amp; Prediction</vt:lpstr>
      <vt:lpstr>Classifications &amp; Prediction</vt:lpstr>
      <vt:lpstr>Random Forest</vt:lpstr>
      <vt:lpstr>Random Forest</vt:lpstr>
      <vt:lpstr>Random Forest</vt:lpstr>
      <vt:lpstr>Random Forest</vt:lpstr>
      <vt:lpstr>PowerPoint Presentation</vt:lpstr>
      <vt:lpstr>Random Forest</vt:lpstr>
      <vt:lpstr>Insights &amp; Views</vt:lpstr>
      <vt:lpstr>Insights and Views </vt:lpstr>
      <vt:lpstr>Insights and Views</vt:lpstr>
      <vt:lpstr>Conclusion</vt:lpstr>
      <vt:lpstr>Conclusion</vt:lpstr>
      <vt:lpstr>Reference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CZ1115 Mini Project </dc:title>
  <dc:creator>DELL</dc:creator>
  <cp:lastModifiedBy>SXU016@e.ntu.edu.sg</cp:lastModifiedBy>
  <cp:revision>3</cp:revision>
  <dcterms:modified xsi:type="dcterms:W3CDTF">2021-04-22T10:14:15Z</dcterms:modified>
</cp:coreProperties>
</file>